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9" r:id="rId4"/>
    <p:sldId id="262" r:id="rId5"/>
    <p:sldId id="274" r:id="rId6"/>
    <p:sldId id="264" r:id="rId7"/>
    <p:sldId id="282" r:id="rId8"/>
    <p:sldId id="279" r:id="rId9"/>
    <p:sldId id="281" r:id="rId10"/>
    <p:sldId id="266" r:id="rId11"/>
    <p:sldId id="285" r:id="rId12"/>
    <p:sldId id="283" r:id="rId13"/>
    <p:sldId id="277" r:id="rId14"/>
    <p:sldId id="270" r:id="rId15"/>
  </p:sldIdLst>
  <p:sldSz cx="18288000" cy="10287000"/>
  <p:notesSz cx="6858000" cy="9144000"/>
  <p:embeddedFontLst>
    <p:embeddedFont>
      <p:font typeface="Inter Bold" panose="020B0604020202020204" charset="0"/>
      <p:regular r:id="rId17"/>
    </p:embeddedFont>
    <p:embeddedFont>
      <p:font typeface="Inter Medium" panose="020B0604020202020204" charset="0"/>
      <p:regular r:id="rId18"/>
    </p:embeddedFont>
    <p:embeddedFont>
      <p:font typeface="Open Sans Semi-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726D"/>
    <a:srgbClr val="F9FFED"/>
    <a:srgbClr val="FFFFFF"/>
    <a:srgbClr val="C4BD97"/>
    <a:srgbClr val="0036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22" autoAdjust="0"/>
  </p:normalViewPr>
  <p:slideViewPr>
    <p:cSldViewPr>
      <p:cViewPr varScale="1">
        <p:scale>
          <a:sx n="57" d="100"/>
          <a:sy n="57" d="100"/>
        </p:scale>
        <p:origin x="59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jpeg>
</file>

<file path=ppt/media/image2.sv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094B002-B653-4FA6-9E79-5D58EAB25092}" type="datetimeFigureOut">
              <a:rPr lang="en-US" smtClean="0"/>
              <a:pPr/>
              <a:t>10/26/2024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1348C6-078A-4DA9-9F51-FE97802BB136}"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20.jpeg"/></Relationships>
</file>

<file path=ppt/slides/_rels/slide11.xml.rels><?xml version="1.0" encoding="UTF-8" standalone="yes"?>
<Relationships xmlns="http://schemas.openxmlformats.org/package/2006/relationships"><Relationship Id="rId8" Type="http://schemas.openxmlformats.org/officeDocument/2006/relationships/image" Target="../media/image27.png"/><Relationship Id="rId13" Type="http://schemas.openxmlformats.org/officeDocument/2006/relationships/image" Target="../media/image32.png"/><Relationship Id="rId3" Type="http://schemas.openxmlformats.org/officeDocument/2006/relationships/slideLayout" Target="../slideLayouts/slideLayout7.xml"/><Relationship Id="rId7" Type="http://schemas.openxmlformats.org/officeDocument/2006/relationships/image" Target="../media/image26.png"/><Relationship Id="rId12" Type="http://schemas.openxmlformats.org/officeDocument/2006/relationships/image" Target="../media/image31.png"/><Relationship Id="rId2" Type="http://schemas.openxmlformats.org/officeDocument/2006/relationships/video" Target="../media/media1.mp4"/><Relationship Id="rId16" Type="http://schemas.openxmlformats.org/officeDocument/2006/relationships/image" Target="../media/image35.png"/><Relationship Id="rId1" Type="http://schemas.microsoft.com/office/2007/relationships/media" Target="../media/media1.mp4"/><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png"/><Relationship Id="rId15" Type="http://schemas.openxmlformats.org/officeDocument/2006/relationships/image" Target="../media/image3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 Id="rId14" Type="http://schemas.openxmlformats.org/officeDocument/2006/relationships/image" Target="../media/image33.png"/></Relationships>
</file>

<file path=ppt/slides/_rels/slide1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7.jpeg"/><Relationship Id="rId7" Type="http://schemas.openxmlformats.org/officeDocument/2006/relationships/image" Target="../media/image41.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Freeform 3"/>
          <p:cNvSpPr/>
          <p:nvPr/>
        </p:nvSpPr>
        <p:spPr>
          <a:xfrm>
            <a:off x="6248401" y="2400315"/>
            <a:ext cx="5867400" cy="533398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bg2"/>
          </a:solidFill>
          <a:ln w="952500" cap="sq">
            <a:solidFill>
              <a:srgbClr val="17726D"/>
            </a:solidFill>
            <a:prstDash val="solid"/>
            <a:miter/>
          </a:ln>
        </p:spPr>
        <p:txBody>
          <a:bodyPr/>
          <a:lstStyle/>
          <a:p>
            <a:endParaRPr lang="en-IN"/>
          </a:p>
        </p:txBody>
      </p:sp>
      <p:sp>
        <p:nvSpPr>
          <p:cNvPr id="5" name="AutoShape 5"/>
          <p:cNvSpPr/>
          <p:nvPr/>
        </p:nvSpPr>
        <p:spPr>
          <a:xfrm>
            <a:off x="1074658" y="8343900"/>
            <a:ext cx="16138684" cy="0"/>
          </a:xfrm>
          <a:prstGeom prst="line">
            <a:avLst/>
          </a:prstGeom>
          <a:ln w="38100" cap="flat">
            <a:solidFill>
              <a:srgbClr val="17726D"/>
            </a:solidFill>
            <a:prstDash val="solid"/>
            <a:headEnd type="none" w="sm" len="sm"/>
            <a:tailEnd type="none" w="sm" len="sm"/>
          </a:ln>
        </p:spPr>
      </p:sp>
      <p:sp>
        <p:nvSpPr>
          <p:cNvPr id="16" name="Freeform 16"/>
          <p:cNvSpPr/>
          <p:nvPr/>
        </p:nvSpPr>
        <p:spPr>
          <a:xfrm>
            <a:off x="16275918" y="793769"/>
            <a:ext cx="633545" cy="300142"/>
          </a:xfrm>
          <a:custGeom>
            <a:avLst/>
            <a:gdLst/>
            <a:ahLst/>
            <a:cxnLst/>
            <a:rect l="l" t="t" r="r" b="b"/>
            <a:pathLst>
              <a:path w="633545" h="300142">
                <a:moveTo>
                  <a:pt x="0" y="0"/>
                </a:moveTo>
                <a:lnTo>
                  <a:pt x="633545" y="0"/>
                </a:lnTo>
                <a:lnTo>
                  <a:pt x="633545" y="300141"/>
                </a:lnTo>
                <a:lnTo>
                  <a:pt x="0" y="300141"/>
                </a:lnTo>
                <a:lnTo>
                  <a:pt x="0" y="0"/>
                </a:lnTo>
                <a:close/>
              </a:path>
            </a:pathLst>
          </a:custGeom>
          <a:blipFill>
            <a:blip r:embed="rId2" cstate="print">
              <a:extLst>
                <a:ext uri="{96DAC541-7B7A-43D3-8B79-37D633B846F1}">
                  <asvg:svgBlip xmlns:asvg="http://schemas.microsoft.com/office/drawing/2016/SVG/main" r:embed="rId3"/>
                </a:ext>
              </a:extLst>
            </a:blip>
            <a:stretch>
              <a:fillRect/>
            </a:stretch>
          </a:blipFill>
        </p:spPr>
      </p:sp>
      <p:sp>
        <p:nvSpPr>
          <p:cNvPr id="35" name="TextBox 34">
            <a:extLst>
              <a:ext uri="{FF2B5EF4-FFF2-40B4-BE49-F238E27FC236}">
                <a16:creationId xmlns:a16="http://schemas.microsoft.com/office/drawing/2014/main" id="{D851D98C-EC60-2B49-8805-D2F10E9D8ADA}"/>
              </a:ext>
            </a:extLst>
          </p:cNvPr>
          <p:cNvSpPr txBox="1"/>
          <p:nvPr/>
        </p:nvSpPr>
        <p:spPr>
          <a:xfrm>
            <a:off x="6911752" y="8595345"/>
            <a:ext cx="13792200" cy="584775"/>
          </a:xfrm>
          <a:prstGeom prst="rect">
            <a:avLst/>
          </a:prstGeom>
          <a:noFill/>
        </p:spPr>
        <p:txBody>
          <a:bodyPr wrap="square" rtlCol="0">
            <a:spAutoFit/>
          </a:bodyPr>
          <a:lstStyle/>
          <a:p>
            <a:r>
              <a:rPr lang="en-US" sz="3200" b="1" u="sng" dirty="0">
                <a:latin typeface="+mj-lt"/>
              </a:rPr>
              <a:t>Theme</a:t>
            </a:r>
            <a:r>
              <a:rPr lang="en-US" sz="3200" b="1" dirty="0">
                <a:latin typeface="+mj-lt"/>
              </a:rPr>
              <a:t>: </a:t>
            </a:r>
            <a:r>
              <a:rPr lang="en-US" sz="3200" b="0" i="0" dirty="0">
                <a:solidFill>
                  <a:srgbClr val="202124"/>
                </a:solidFill>
                <a:effectLst/>
                <a:latin typeface="+mj-lt"/>
              </a:rPr>
              <a:t>Renewable Energy</a:t>
            </a:r>
            <a:endParaRPr lang="en-IN" sz="3200" b="1" u="sng" dirty="0">
              <a:latin typeface="+mj-lt"/>
            </a:endParaRPr>
          </a:p>
        </p:txBody>
      </p:sp>
      <p:pic>
        <p:nvPicPr>
          <p:cNvPr id="10" name="Picture 9">
            <a:extLst>
              <a:ext uri="{FF2B5EF4-FFF2-40B4-BE49-F238E27FC236}">
                <a16:creationId xmlns:a16="http://schemas.microsoft.com/office/drawing/2014/main" id="{E3CB3F36-1307-CB52-69C5-33529FF4383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9200" t="25328" r="27600" b="23471"/>
          <a:stretch/>
        </p:blipFill>
        <p:spPr>
          <a:xfrm>
            <a:off x="7543800" y="3238500"/>
            <a:ext cx="3322430" cy="3505200"/>
          </a:xfrm>
          <a:prstGeom prst="rect">
            <a:avLst/>
          </a:prstGeom>
        </p:spPr>
      </p:pic>
      <p:sp>
        <p:nvSpPr>
          <p:cNvPr id="7" name="AutoShape 5"/>
          <p:cNvSpPr/>
          <p:nvPr/>
        </p:nvSpPr>
        <p:spPr>
          <a:xfrm>
            <a:off x="1227058" y="1790700"/>
            <a:ext cx="16138684" cy="0"/>
          </a:xfrm>
          <a:prstGeom prst="line">
            <a:avLst/>
          </a:prstGeom>
          <a:ln w="38100" cap="flat">
            <a:solidFill>
              <a:srgbClr val="17726D"/>
            </a:solidFill>
            <a:prstDash val="solid"/>
            <a:headEnd type="none" w="sm" len="sm"/>
            <a:tailEnd type="none" w="sm" len="sm"/>
          </a:ln>
        </p:spPr>
      </p:sp>
      <p:sp>
        <p:nvSpPr>
          <p:cNvPr id="8" name="Rectangle 7"/>
          <p:cNvSpPr/>
          <p:nvPr/>
        </p:nvSpPr>
        <p:spPr>
          <a:xfrm>
            <a:off x="5791200" y="1028700"/>
            <a:ext cx="7543800" cy="707886"/>
          </a:xfrm>
          <a:prstGeom prst="rect">
            <a:avLst/>
          </a:prstGeom>
        </p:spPr>
        <p:txBody>
          <a:bodyPr wrap="square">
            <a:spAutoFit/>
          </a:bodyPr>
          <a:lstStyle/>
          <a:p>
            <a:r>
              <a:rPr lang="en-US" sz="4000" b="1" u="sng" dirty="0">
                <a:latin typeface="+mj-lt"/>
              </a:rPr>
              <a:t>Title </a:t>
            </a:r>
            <a:r>
              <a:rPr lang="en-US" sz="4000" b="1" dirty="0">
                <a:latin typeface="+mj-lt"/>
              </a:rPr>
              <a:t>:  </a:t>
            </a:r>
            <a:r>
              <a:rPr lang="en-US" sz="4000" dirty="0">
                <a:solidFill>
                  <a:srgbClr val="202124"/>
                </a:solidFill>
                <a:latin typeface="+mj-lt"/>
              </a:rPr>
              <a:t>Power-Loop-Generation  </a:t>
            </a:r>
            <a:endParaRPr lang="en-IN" sz="4000" u="sng"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6721" y="0"/>
            <a:ext cx="7799121" cy="6275956"/>
            <a:chOff x="0" y="0"/>
            <a:chExt cx="2054089" cy="1652927"/>
          </a:xfrm>
        </p:grpSpPr>
        <p:sp>
          <p:nvSpPr>
            <p:cNvPr id="3" name="Freeform 3"/>
            <p:cNvSpPr/>
            <p:nvPr/>
          </p:nvSpPr>
          <p:spPr>
            <a:xfrm>
              <a:off x="0" y="0"/>
              <a:ext cx="2054089" cy="1652927"/>
            </a:xfrm>
            <a:custGeom>
              <a:avLst/>
              <a:gdLst/>
              <a:ahLst/>
              <a:cxnLst/>
              <a:rect l="l" t="t" r="r" b="b"/>
              <a:pathLst>
                <a:path w="2054089" h="1652927">
                  <a:moveTo>
                    <a:pt x="0" y="0"/>
                  </a:moveTo>
                  <a:lnTo>
                    <a:pt x="2054089" y="0"/>
                  </a:lnTo>
                  <a:lnTo>
                    <a:pt x="2054089" y="1652927"/>
                  </a:lnTo>
                  <a:lnTo>
                    <a:pt x="0" y="1652927"/>
                  </a:lnTo>
                  <a:close/>
                </a:path>
              </a:pathLst>
            </a:custGeom>
            <a:solidFill>
              <a:srgbClr val="17726D"/>
            </a:solidFill>
          </p:spPr>
        </p:sp>
        <p:sp>
          <p:nvSpPr>
            <p:cNvPr id="4" name="TextBox 4"/>
            <p:cNvSpPr txBox="1"/>
            <p:nvPr/>
          </p:nvSpPr>
          <p:spPr>
            <a:xfrm>
              <a:off x="0" y="-47625"/>
              <a:ext cx="2054089" cy="1700552"/>
            </a:xfrm>
            <a:prstGeom prst="rect">
              <a:avLst/>
            </a:prstGeom>
          </p:spPr>
          <p:txBody>
            <a:bodyPr lIns="50800" tIns="50800" rIns="50800" bIns="50800" rtlCol="0" anchor="ctr"/>
            <a:lstStyle/>
            <a:p>
              <a:pPr algn="ctr">
                <a:lnSpc>
                  <a:spcPts val="2479"/>
                </a:lnSpc>
              </a:pPr>
              <a:endParaRPr/>
            </a:p>
          </p:txBody>
        </p:sp>
      </p:grpSp>
      <p:sp>
        <p:nvSpPr>
          <p:cNvPr id="8" name="AutoShape 8"/>
          <p:cNvSpPr/>
          <p:nvPr/>
        </p:nvSpPr>
        <p:spPr>
          <a:xfrm flipV="1">
            <a:off x="457200" y="1257300"/>
            <a:ext cx="6172200" cy="0"/>
          </a:xfrm>
          <a:prstGeom prst="line">
            <a:avLst/>
          </a:prstGeom>
          <a:ln w="76200" cap="flat">
            <a:solidFill>
              <a:srgbClr val="EAE4D2"/>
            </a:solidFill>
            <a:prstDash val="solid"/>
            <a:headEnd type="none" w="sm" len="sm"/>
            <a:tailEnd type="none" w="sm" len="sm"/>
          </a:ln>
        </p:spPr>
        <p:txBody>
          <a:bodyPr/>
          <a:lstStyle/>
          <a:p>
            <a:endParaRPr lang="en-IN" dirty="0"/>
          </a:p>
        </p:txBody>
      </p:sp>
      <p:grpSp>
        <p:nvGrpSpPr>
          <p:cNvPr id="10" name="Group 10"/>
          <p:cNvGrpSpPr/>
          <p:nvPr/>
        </p:nvGrpSpPr>
        <p:grpSpPr>
          <a:xfrm>
            <a:off x="-26721" y="6275956"/>
            <a:ext cx="7799121" cy="4011044"/>
            <a:chOff x="0" y="0"/>
            <a:chExt cx="10398828" cy="5348058"/>
          </a:xfrm>
        </p:grpSpPr>
        <p:pic>
          <p:nvPicPr>
            <p:cNvPr id="11" name="Picture 11"/>
            <p:cNvPicPr>
              <a:picLocks noChangeAspect="1"/>
            </p:cNvPicPr>
            <p:nvPr/>
          </p:nvPicPr>
          <p:blipFill>
            <a:blip r:embed="rId2" cstate="print"/>
            <a:srcRect t="6781" b="6781"/>
            <a:stretch>
              <a:fillRect/>
            </a:stretch>
          </p:blipFill>
          <p:spPr>
            <a:xfrm>
              <a:off x="0" y="0"/>
              <a:ext cx="10398828" cy="5348058"/>
            </a:xfrm>
            <a:prstGeom prst="rect">
              <a:avLst/>
            </a:prstGeom>
          </p:spPr>
        </p:pic>
      </p:grpSp>
      <p:sp>
        <p:nvSpPr>
          <p:cNvPr id="21" name="TextBox 21"/>
          <p:cNvSpPr txBox="1"/>
          <p:nvPr/>
        </p:nvSpPr>
        <p:spPr>
          <a:xfrm>
            <a:off x="457200" y="190500"/>
            <a:ext cx="7218714" cy="1949252"/>
          </a:xfrm>
          <a:prstGeom prst="rect">
            <a:avLst/>
          </a:prstGeom>
        </p:spPr>
        <p:txBody>
          <a:bodyPr wrap="square" lIns="0" tIns="0" rIns="0" bIns="0" rtlCol="0" anchor="t">
            <a:spAutoFit/>
          </a:bodyPr>
          <a:lstStyle/>
          <a:p>
            <a:pPr>
              <a:lnSpc>
                <a:spcPts val="7560"/>
              </a:lnSpc>
            </a:pPr>
            <a:r>
              <a:rPr lang="en-US" sz="4800" dirty="0">
                <a:solidFill>
                  <a:srgbClr val="FFFFFF"/>
                </a:solidFill>
                <a:latin typeface="Inter Bold"/>
              </a:rPr>
              <a:t>Market Competition:</a:t>
            </a:r>
            <a:endParaRPr lang="en-US" sz="4800" dirty="0">
              <a:solidFill>
                <a:srgbClr val="000000"/>
              </a:solidFill>
              <a:latin typeface="Inter Medium"/>
            </a:endParaRPr>
          </a:p>
          <a:p>
            <a:pPr>
              <a:lnSpc>
                <a:spcPts val="7560"/>
              </a:lnSpc>
            </a:pPr>
            <a:r>
              <a:rPr lang="en-US" sz="7200" dirty="0">
                <a:solidFill>
                  <a:srgbClr val="FFFFFF"/>
                </a:solidFill>
                <a:latin typeface="Inter Bold"/>
              </a:rPr>
              <a:t> </a:t>
            </a:r>
          </a:p>
        </p:txBody>
      </p:sp>
      <p:sp>
        <p:nvSpPr>
          <p:cNvPr id="22" name="TextBox 22"/>
          <p:cNvSpPr txBox="1"/>
          <p:nvPr/>
        </p:nvSpPr>
        <p:spPr>
          <a:xfrm>
            <a:off x="11016208" y="4961468"/>
            <a:ext cx="4876800" cy="436017"/>
          </a:xfrm>
          <a:prstGeom prst="rect">
            <a:avLst/>
          </a:prstGeom>
        </p:spPr>
        <p:txBody>
          <a:bodyPr wrap="square" lIns="0" tIns="0" rIns="0" bIns="0" rtlCol="0" anchor="t">
            <a:spAutoFit/>
          </a:bodyPr>
          <a:lstStyle/>
          <a:p>
            <a:pPr marL="0" lvl="0" indent="0">
              <a:lnSpc>
                <a:spcPts val="3359"/>
              </a:lnSpc>
            </a:pPr>
            <a:r>
              <a:rPr lang="en-US" sz="3200" b="1" u="sng" spc="177" dirty="0">
                <a:solidFill>
                  <a:srgbClr val="17726D"/>
                </a:solidFill>
                <a:latin typeface="+mj-lt"/>
              </a:rPr>
              <a:t>Client’s Satisfaction:</a:t>
            </a:r>
          </a:p>
        </p:txBody>
      </p:sp>
      <p:pic>
        <p:nvPicPr>
          <p:cNvPr id="23" name="Picture 22">
            <a:extLst>
              <a:ext uri="{FF2B5EF4-FFF2-40B4-BE49-F238E27FC236}">
                <a16:creationId xmlns:a16="http://schemas.microsoft.com/office/drawing/2014/main" id="{5E1C4B4B-3975-2318-BBE6-B5C59AD5772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6767" t="26178" r="24722" b="21369"/>
          <a:stretch/>
        </p:blipFill>
        <p:spPr>
          <a:xfrm>
            <a:off x="16812859" y="-34369"/>
            <a:ext cx="1475141" cy="1595005"/>
          </a:xfrm>
          <a:prstGeom prst="rect">
            <a:avLst/>
          </a:prstGeom>
        </p:spPr>
      </p:pic>
      <p:pic>
        <p:nvPicPr>
          <p:cNvPr id="33" name="Picture 32" descr="WhatsApp Image 2024-03-23 at 11.30.06_7edf9938.jpg"/>
          <p:cNvPicPr>
            <a:picLocks noChangeAspect="1"/>
          </p:cNvPicPr>
          <p:nvPr/>
        </p:nvPicPr>
        <p:blipFill>
          <a:blip r:embed="rId4" cstate="print"/>
          <a:srcRect l="14647" t="4938" r="13449"/>
          <a:stretch>
            <a:fillRect/>
          </a:stretch>
        </p:blipFill>
        <p:spPr>
          <a:xfrm>
            <a:off x="457200" y="1562100"/>
            <a:ext cx="6172200" cy="4419600"/>
          </a:xfrm>
          <a:prstGeom prst="rect">
            <a:avLst/>
          </a:prstGeom>
        </p:spPr>
      </p:pic>
      <p:pic>
        <p:nvPicPr>
          <p:cNvPr id="34" name="Picture 33" descr="WhatsApp Image 2024-03-23 at 11.30.39_b420e898.jpg"/>
          <p:cNvPicPr>
            <a:picLocks noChangeAspect="1"/>
          </p:cNvPicPr>
          <p:nvPr/>
        </p:nvPicPr>
        <p:blipFill rotWithShape="1">
          <a:blip r:embed="rId5" cstate="print"/>
          <a:srcRect l="4354" t="35148" r="65107" b="8639"/>
          <a:stretch/>
        </p:blipFill>
        <p:spPr>
          <a:xfrm>
            <a:off x="8256321" y="1165126"/>
            <a:ext cx="4251920" cy="3708031"/>
          </a:xfrm>
          <a:prstGeom prst="rect">
            <a:avLst/>
          </a:prstGeom>
        </p:spPr>
      </p:pic>
      <p:pic>
        <p:nvPicPr>
          <p:cNvPr id="36" name="Picture 35" descr="WhatsApp Image 2024-03-23 at 11.33.09_4b989866.jpg"/>
          <p:cNvPicPr>
            <a:picLocks noChangeAspect="1"/>
          </p:cNvPicPr>
          <p:nvPr/>
        </p:nvPicPr>
        <p:blipFill>
          <a:blip r:embed="rId6" cstate="print"/>
          <a:srcRect r="7143" b="11422"/>
          <a:stretch>
            <a:fillRect/>
          </a:stretch>
        </p:blipFill>
        <p:spPr>
          <a:xfrm>
            <a:off x="13146414" y="1257300"/>
            <a:ext cx="4259628" cy="3460948"/>
          </a:xfrm>
          <a:prstGeom prst="rect">
            <a:avLst/>
          </a:prstGeom>
        </p:spPr>
      </p:pic>
      <p:sp>
        <p:nvSpPr>
          <p:cNvPr id="37" name="Rectangle 36"/>
          <p:cNvSpPr/>
          <p:nvPr/>
        </p:nvSpPr>
        <p:spPr>
          <a:xfrm>
            <a:off x="7876225" y="5477613"/>
            <a:ext cx="10296128" cy="47586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buFont typeface="Arial" panose="020B0604020202020204" pitchFamily="34" charset="0"/>
              <a:buChar char="•"/>
            </a:pPr>
            <a:r>
              <a:rPr lang="en-US" sz="2400" b="1" dirty="0">
                <a:solidFill>
                  <a:schemeClr val="tx1"/>
                </a:solidFill>
              </a:rPr>
              <a:t>If a client isn't satisfied with a company, it's crucial to address their concerns promptly and professionally. Failing to do so can lead to negative reviews, damaged reputation, and loss of future business opportunities. It's essential for the company to actively listen to the client's feedback, apologize for any shortcomings, and take appropriate steps to rectify the situation. Transparency, empathy, and a genuine commitment to customer satisfaction are key in turning a dissatisfied client's experience into a positive one.</a:t>
            </a:r>
            <a:r>
              <a:rPr lang="en-US" sz="2400" b="1" i="0" dirty="0">
                <a:solidFill>
                  <a:schemeClr val="tx1"/>
                </a:solidFill>
                <a:effectLst/>
                <a:latin typeface="Google Sans"/>
              </a:rPr>
              <a:t> </a:t>
            </a:r>
          </a:p>
          <a:p>
            <a:pPr marL="342900" indent="-342900" algn="just">
              <a:buFont typeface="Arial" panose="020B0604020202020204" pitchFamily="34" charset="0"/>
              <a:buChar char="•"/>
            </a:pPr>
            <a:r>
              <a:rPr lang="en-US" sz="2400" b="1" i="0" dirty="0">
                <a:solidFill>
                  <a:schemeClr val="tx1"/>
                </a:solidFill>
                <a:effectLst/>
                <a:latin typeface="Google Sans"/>
              </a:rPr>
              <a:t>All ceiling fans have an efficiency rating that measures airflow in cubic feet per minute (CFM) per one watt (W) of electrical power used. </a:t>
            </a:r>
          </a:p>
          <a:p>
            <a:pPr marL="342900" indent="-342900" algn="just">
              <a:buFont typeface="Arial" panose="020B0604020202020204" pitchFamily="34" charset="0"/>
              <a:buChar char="•"/>
            </a:pPr>
            <a:r>
              <a:rPr lang="en-US" sz="2400" b="1" i="0" dirty="0">
                <a:solidFill>
                  <a:schemeClr val="tx1"/>
                </a:solidFill>
                <a:effectLst/>
                <a:latin typeface="Google Sans"/>
              </a:rPr>
              <a:t>The higher the CFM, the more energy-efficient the fan is. The most efficient ceiling fans will have a high-speed airflow rating of over 100 cubic feet per minute per watt.</a:t>
            </a:r>
            <a:endParaRPr lang="en-US" sz="2400" b="1" dirty="0">
              <a:solidFill>
                <a:schemeClr val="tx1"/>
              </a:solidFill>
            </a:endParaRPr>
          </a:p>
        </p:txBody>
      </p:sp>
      <p:sp>
        <p:nvSpPr>
          <p:cNvPr id="5" name="TextBox 21">
            <a:extLst>
              <a:ext uri="{FF2B5EF4-FFF2-40B4-BE49-F238E27FC236}">
                <a16:creationId xmlns:a16="http://schemas.microsoft.com/office/drawing/2014/main" id="{ECB9F75C-7644-21F9-086F-A40730DED70F}"/>
              </a:ext>
            </a:extLst>
          </p:cNvPr>
          <p:cNvSpPr txBox="1"/>
          <p:nvPr/>
        </p:nvSpPr>
        <p:spPr>
          <a:xfrm>
            <a:off x="8077200" y="190500"/>
            <a:ext cx="7218714" cy="1949252"/>
          </a:xfrm>
          <a:prstGeom prst="rect">
            <a:avLst/>
          </a:prstGeom>
        </p:spPr>
        <p:txBody>
          <a:bodyPr wrap="square" lIns="0" tIns="0" rIns="0" bIns="0" rtlCol="0" anchor="t">
            <a:spAutoFit/>
          </a:bodyPr>
          <a:lstStyle/>
          <a:p>
            <a:pPr>
              <a:lnSpc>
                <a:spcPts val="7560"/>
              </a:lnSpc>
            </a:pPr>
            <a:r>
              <a:rPr lang="en-US" sz="4800" b="1" u="sng" dirty="0">
                <a:solidFill>
                  <a:srgbClr val="17726D"/>
                </a:solidFill>
                <a:latin typeface="Inter Bold"/>
              </a:rPr>
              <a:t>Market </a:t>
            </a:r>
            <a:r>
              <a:rPr lang="en-IN" sz="4800" b="1" u="sng" dirty="0">
                <a:solidFill>
                  <a:srgbClr val="17726D"/>
                </a:solidFill>
                <a:latin typeface="Inter Bold"/>
              </a:rPr>
              <a:t>Analysis</a:t>
            </a:r>
            <a:r>
              <a:rPr lang="en-IN" sz="4800" dirty="0">
                <a:solidFill>
                  <a:srgbClr val="17726D"/>
                </a:solidFill>
                <a:latin typeface="Inter Bold"/>
              </a:rPr>
              <a:t>:</a:t>
            </a:r>
            <a:endParaRPr lang="en-US" sz="4800" dirty="0">
              <a:solidFill>
                <a:srgbClr val="17726D"/>
              </a:solidFill>
              <a:latin typeface="Inter Medium"/>
            </a:endParaRPr>
          </a:p>
          <a:p>
            <a:pPr>
              <a:lnSpc>
                <a:spcPts val="7560"/>
              </a:lnSpc>
            </a:pPr>
            <a:r>
              <a:rPr lang="en-US" sz="7200" dirty="0">
                <a:solidFill>
                  <a:srgbClr val="17726D"/>
                </a:solidFill>
                <a:latin typeface="Inter Bold"/>
              </a:rPr>
              <a: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8D445DA-6243-117B-4367-32419DF43EE3}"/>
              </a:ext>
            </a:extLst>
          </p:cNvPr>
          <p:cNvPicPr>
            <a:picLocks noChangeAspect="1"/>
          </p:cNvPicPr>
          <p:nvPr/>
        </p:nvPicPr>
        <p:blipFill>
          <a:blip r:embed="rId4"/>
          <a:stretch>
            <a:fillRect/>
          </a:stretch>
        </p:blipFill>
        <p:spPr>
          <a:xfrm>
            <a:off x="-45078" y="-129140"/>
            <a:ext cx="18288000" cy="1402691"/>
          </a:xfrm>
          <a:prstGeom prst="rect">
            <a:avLst/>
          </a:prstGeom>
        </p:spPr>
      </p:pic>
      <p:pic>
        <p:nvPicPr>
          <p:cNvPr id="3" name="Picture 2">
            <a:extLst>
              <a:ext uri="{FF2B5EF4-FFF2-40B4-BE49-F238E27FC236}">
                <a16:creationId xmlns:a16="http://schemas.microsoft.com/office/drawing/2014/main" id="{DABD0531-5C0E-05C4-CFEF-56D44035F387}"/>
              </a:ext>
            </a:extLst>
          </p:cNvPr>
          <p:cNvPicPr>
            <a:picLocks noChangeAspect="1"/>
          </p:cNvPicPr>
          <p:nvPr/>
        </p:nvPicPr>
        <p:blipFill>
          <a:blip r:embed="rId5"/>
          <a:stretch>
            <a:fillRect/>
          </a:stretch>
        </p:blipFill>
        <p:spPr>
          <a:xfrm>
            <a:off x="16848856" y="-556361"/>
            <a:ext cx="1411600" cy="1829912"/>
          </a:xfrm>
          <a:prstGeom prst="rect">
            <a:avLst/>
          </a:prstGeom>
        </p:spPr>
      </p:pic>
      <p:pic>
        <p:nvPicPr>
          <p:cNvPr id="4" name="Picture 3">
            <a:extLst>
              <a:ext uri="{FF2B5EF4-FFF2-40B4-BE49-F238E27FC236}">
                <a16:creationId xmlns:a16="http://schemas.microsoft.com/office/drawing/2014/main" id="{E25B9468-7AF5-D11C-28DE-FD2BE4BFCAD5}"/>
              </a:ext>
            </a:extLst>
          </p:cNvPr>
          <p:cNvPicPr>
            <a:picLocks noChangeAspect="1"/>
          </p:cNvPicPr>
          <p:nvPr/>
        </p:nvPicPr>
        <p:blipFill>
          <a:blip r:embed="rId6"/>
          <a:stretch>
            <a:fillRect/>
          </a:stretch>
        </p:blipFill>
        <p:spPr>
          <a:xfrm>
            <a:off x="16828171" y="-129080"/>
            <a:ext cx="1432285" cy="1402692"/>
          </a:xfrm>
          <a:prstGeom prst="rect">
            <a:avLst/>
          </a:prstGeom>
        </p:spPr>
      </p:pic>
      <p:sp>
        <p:nvSpPr>
          <p:cNvPr id="5" name="Rectangle 4">
            <a:extLst>
              <a:ext uri="{FF2B5EF4-FFF2-40B4-BE49-F238E27FC236}">
                <a16:creationId xmlns:a16="http://schemas.microsoft.com/office/drawing/2014/main" id="{C92492E7-2E9B-5805-649A-FFCE74D348CF}"/>
              </a:ext>
            </a:extLst>
          </p:cNvPr>
          <p:cNvSpPr/>
          <p:nvPr/>
        </p:nvSpPr>
        <p:spPr>
          <a:xfrm>
            <a:off x="0" y="28029"/>
            <a:ext cx="11635686" cy="1015663"/>
          </a:xfrm>
          <a:prstGeom prst="rect">
            <a:avLst/>
          </a:prstGeom>
          <a:noFill/>
        </p:spPr>
        <p:txBody>
          <a:bodyPr wrap="none" lIns="91440" tIns="45720" rIns="91440" bIns="45720">
            <a:spAutoFit/>
          </a:bodyPr>
          <a:lstStyle/>
          <a:p>
            <a:pPr algn="ctr"/>
            <a:r>
              <a:rPr lang="en-US" sz="6000" b="1" u="sng" cap="none" spc="0" dirty="0">
                <a:ln w="0"/>
                <a:solidFill>
                  <a:schemeClr val="bg1"/>
                </a:solidFill>
                <a:effectLst>
                  <a:outerShdw blurRad="38100" dist="19050" dir="2700000" algn="tl" rotWithShape="0">
                    <a:schemeClr val="dk1">
                      <a:alpha val="40000"/>
                    </a:schemeClr>
                  </a:outerShdw>
                </a:effectLst>
              </a:rPr>
              <a:t>Memories</a:t>
            </a:r>
            <a:r>
              <a:rPr lang="en-US" sz="6000" b="1" u="sng" dirty="0">
                <a:ln w="0"/>
                <a:solidFill>
                  <a:schemeClr val="bg1"/>
                </a:solidFill>
                <a:effectLst>
                  <a:outerShdw blurRad="38100" dist="19050" dir="2700000" algn="tl" rotWithShape="0">
                    <a:schemeClr val="dk1">
                      <a:alpha val="40000"/>
                    </a:schemeClr>
                  </a:outerShdw>
                </a:effectLst>
              </a:rPr>
              <a:t> While Making Prototype:</a:t>
            </a:r>
            <a:endParaRPr lang="en-US" sz="6000" b="1" u="sng" cap="none" spc="0" dirty="0">
              <a:ln w="0"/>
              <a:solidFill>
                <a:schemeClr val="bg1"/>
              </a:solidFill>
              <a:effectLst>
                <a:outerShdw blurRad="38100" dist="19050" dir="2700000" algn="tl" rotWithShape="0">
                  <a:schemeClr val="dk1">
                    <a:alpha val="40000"/>
                  </a:schemeClr>
                </a:outerShdw>
              </a:effectLst>
            </a:endParaRPr>
          </a:p>
        </p:txBody>
      </p:sp>
      <p:pic>
        <p:nvPicPr>
          <p:cNvPr id="6" name="Picture 5">
            <a:extLst>
              <a:ext uri="{FF2B5EF4-FFF2-40B4-BE49-F238E27FC236}">
                <a16:creationId xmlns:a16="http://schemas.microsoft.com/office/drawing/2014/main" id="{B44A70B6-438A-488B-6F5E-5C5EFCAA6D97}"/>
              </a:ext>
            </a:extLst>
          </p:cNvPr>
          <p:cNvPicPr>
            <a:picLocks noChangeAspect="1"/>
          </p:cNvPicPr>
          <p:nvPr/>
        </p:nvPicPr>
        <p:blipFill rotWithShape="1">
          <a:blip r:embed="rId7"/>
          <a:srcRect b="20201"/>
          <a:stretch/>
        </p:blipFill>
        <p:spPr>
          <a:xfrm>
            <a:off x="9098922" y="6902743"/>
            <a:ext cx="2877519" cy="3196640"/>
          </a:xfrm>
          <a:prstGeom prst="rect">
            <a:avLst/>
          </a:prstGeom>
        </p:spPr>
      </p:pic>
      <p:pic>
        <p:nvPicPr>
          <p:cNvPr id="7" name="Picture 6">
            <a:extLst>
              <a:ext uri="{FF2B5EF4-FFF2-40B4-BE49-F238E27FC236}">
                <a16:creationId xmlns:a16="http://schemas.microsoft.com/office/drawing/2014/main" id="{EE906908-55DF-81A3-57E8-E1D8C45BCE48}"/>
              </a:ext>
            </a:extLst>
          </p:cNvPr>
          <p:cNvPicPr>
            <a:picLocks noChangeAspect="1"/>
          </p:cNvPicPr>
          <p:nvPr/>
        </p:nvPicPr>
        <p:blipFill rotWithShape="1">
          <a:blip r:embed="rId8"/>
          <a:srcRect l="29467" t="309" r="7866" b="4545"/>
          <a:stretch/>
        </p:blipFill>
        <p:spPr>
          <a:xfrm>
            <a:off x="120995" y="6883310"/>
            <a:ext cx="2510362" cy="3196639"/>
          </a:xfrm>
          <a:prstGeom prst="rect">
            <a:avLst/>
          </a:prstGeom>
        </p:spPr>
      </p:pic>
      <p:pic>
        <p:nvPicPr>
          <p:cNvPr id="8" name="Picture 7">
            <a:extLst>
              <a:ext uri="{FF2B5EF4-FFF2-40B4-BE49-F238E27FC236}">
                <a16:creationId xmlns:a16="http://schemas.microsoft.com/office/drawing/2014/main" id="{FF45F847-1BAF-D42C-86ED-71FBCA3F8CB3}"/>
              </a:ext>
            </a:extLst>
          </p:cNvPr>
          <p:cNvPicPr>
            <a:picLocks noChangeAspect="1"/>
          </p:cNvPicPr>
          <p:nvPr/>
        </p:nvPicPr>
        <p:blipFill>
          <a:blip r:embed="rId9"/>
          <a:stretch>
            <a:fillRect/>
          </a:stretch>
        </p:blipFill>
        <p:spPr>
          <a:xfrm rot="16200000">
            <a:off x="14567549" y="630090"/>
            <a:ext cx="2524336" cy="4486260"/>
          </a:xfrm>
          <a:prstGeom prst="rect">
            <a:avLst/>
          </a:prstGeom>
        </p:spPr>
      </p:pic>
      <p:pic>
        <p:nvPicPr>
          <p:cNvPr id="9" name="Picture 8">
            <a:extLst>
              <a:ext uri="{FF2B5EF4-FFF2-40B4-BE49-F238E27FC236}">
                <a16:creationId xmlns:a16="http://schemas.microsoft.com/office/drawing/2014/main" id="{0B7E2D73-BAA3-8306-F6D4-5D3947B4205D}"/>
              </a:ext>
            </a:extLst>
          </p:cNvPr>
          <p:cNvPicPr>
            <a:picLocks noChangeAspect="1"/>
          </p:cNvPicPr>
          <p:nvPr/>
        </p:nvPicPr>
        <p:blipFill rotWithShape="1">
          <a:blip r:embed="rId10"/>
          <a:srcRect l="27556" r="27557" b="1353"/>
          <a:stretch/>
        </p:blipFill>
        <p:spPr>
          <a:xfrm>
            <a:off x="13586585" y="4361415"/>
            <a:ext cx="2175871" cy="2301742"/>
          </a:xfrm>
          <a:prstGeom prst="rect">
            <a:avLst/>
          </a:prstGeom>
        </p:spPr>
      </p:pic>
      <p:pic>
        <p:nvPicPr>
          <p:cNvPr id="10" name="Picture 9">
            <a:extLst>
              <a:ext uri="{FF2B5EF4-FFF2-40B4-BE49-F238E27FC236}">
                <a16:creationId xmlns:a16="http://schemas.microsoft.com/office/drawing/2014/main" id="{27422019-EA64-5E82-DF74-ACC39F1AA4DF}"/>
              </a:ext>
            </a:extLst>
          </p:cNvPr>
          <p:cNvPicPr>
            <a:picLocks noChangeAspect="1"/>
          </p:cNvPicPr>
          <p:nvPr/>
        </p:nvPicPr>
        <p:blipFill rotWithShape="1">
          <a:blip r:embed="rId11"/>
          <a:srcRect l="8934" t="23192" r="19201" b="11501"/>
          <a:stretch/>
        </p:blipFill>
        <p:spPr>
          <a:xfrm>
            <a:off x="15991656" y="4338562"/>
            <a:ext cx="2081189" cy="2301743"/>
          </a:xfrm>
          <a:prstGeom prst="rect">
            <a:avLst/>
          </a:prstGeom>
        </p:spPr>
      </p:pic>
      <p:pic>
        <p:nvPicPr>
          <p:cNvPr id="11" name="Picture 10">
            <a:extLst>
              <a:ext uri="{FF2B5EF4-FFF2-40B4-BE49-F238E27FC236}">
                <a16:creationId xmlns:a16="http://schemas.microsoft.com/office/drawing/2014/main" id="{43722D98-75E2-A04A-5924-3A6A6FD89FED}"/>
              </a:ext>
            </a:extLst>
          </p:cNvPr>
          <p:cNvPicPr>
            <a:picLocks noChangeAspect="1"/>
          </p:cNvPicPr>
          <p:nvPr/>
        </p:nvPicPr>
        <p:blipFill rotWithShape="1">
          <a:blip r:embed="rId12"/>
          <a:srcRect t="12021" b="40380"/>
          <a:stretch/>
        </p:blipFill>
        <p:spPr>
          <a:xfrm>
            <a:off x="5937402" y="6855892"/>
            <a:ext cx="2994337" cy="3259109"/>
          </a:xfrm>
          <a:prstGeom prst="rect">
            <a:avLst/>
          </a:prstGeom>
        </p:spPr>
      </p:pic>
      <p:pic>
        <p:nvPicPr>
          <p:cNvPr id="12" name="Picture 11">
            <a:extLst>
              <a:ext uri="{FF2B5EF4-FFF2-40B4-BE49-F238E27FC236}">
                <a16:creationId xmlns:a16="http://schemas.microsoft.com/office/drawing/2014/main" id="{5FC56027-9716-036B-51CB-B824941F226B}"/>
              </a:ext>
            </a:extLst>
          </p:cNvPr>
          <p:cNvPicPr>
            <a:picLocks noChangeAspect="1"/>
          </p:cNvPicPr>
          <p:nvPr/>
        </p:nvPicPr>
        <p:blipFill rotWithShape="1">
          <a:blip r:embed="rId13"/>
          <a:srcRect t="23192" b="11501"/>
          <a:stretch/>
        </p:blipFill>
        <p:spPr>
          <a:xfrm>
            <a:off x="2818636" y="6853162"/>
            <a:ext cx="2981565" cy="3196639"/>
          </a:xfrm>
          <a:prstGeom prst="rect">
            <a:avLst/>
          </a:prstGeom>
        </p:spPr>
      </p:pic>
      <p:pic>
        <p:nvPicPr>
          <p:cNvPr id="13" name="Picture 12">
            <a:extLst>
              <a:ext uri="{FF2B5EF4-FFF2-40B4-BE49-F238E27FC236}">
                <a16:creationId xmlns:a16="http://schemas.microsoft.com/office/drawing/2014/main" id="{D34A5F20-C8F4-8891-2958-BA53057DB25C}"/>
              </a:ext>
            </a:extLst>
          </p:cNvPr>
          <p:cNvPicPr>
            <a:picLocks noChangeAspect="1"/>
          </p:cNvPicPr>
          <p:nvPr/>
        </p:nvPicPr>
        <p:blipFill rotWithShape="1">
          <a:blip r:embed="rId14"/>
          <a:srcRect t="19201" b="15000"/>
          <a:stretch/>
        </p:blipFill>
        <p:spPr>
          <a:xfrm>
            <a:off x="12143624" y="6883310"/>
            <a:ext cx="2530897" cy="3252983"/>
          </a:xfrm>
          <a:prstGeom prst="rect">
            <a:avLst/>
          </a:prstGeom>
        </p:spPr>
      </p:pic>
      <p:pic>
        <p:nvPicPr>
          <p:cNvPr id="14" name="Picture 13">
            <a:extLst>
              <a:ext uri="{FF2B5EF4-FFF2-40B4-BE49-F238E27FC236}">
                <a16:creationId xmlns:a16="http://schemas.microsoft.com/office/drawing/2014/main" id="{BD5BF03C-8A6E-F558-30C5-7328F3BFB176}"/>
              </a:ext>
            </a:extLst>
          </p:cNvPr>
          <p:cNvPicPr>
            <a:picLocks noChangeAspect="1"/>
          </p:cNvPicPr>
          <p:nvPr/>
        </p:nvPicPr>
        <p:blipFill rotWithShape="1">
          <a:blip r:embed="rId15"/>
          <a:srcRect l="4549" t="5200" r="5701" b="1540"/>
          <a:stretch/>
        </p:blipFill>
        <p:spPr>
          <a:xfrm>
            <a:off x="14948922" y="6887126"/>
            <a:ext cx="3123923" cy="3227875"/>
          </a:xfrm>
          <a:prstGeom prst="rect">
            <a:avLst/>
          </a:prstGeom>
        </p:spPr>
      </p:pic>
      <p:pic>
        <p:nvPicPr>
          <p:cNvPr id="15" name="WhatsApp Video 2024-04-12 at 13.11.39_1895fb7b">
            <a:hlinkClick r:id="" action="ppaction://media"/>
            <a:extLst>
              <a:ext uri="{FF2B5EF4-FFF2-40B4-BE49-F238E27FC236}">
                <a16:creationId xmlns:a16="http://schemas.microsoft.com/office/drawing/2014/main" id="{3E06C6C7-F09C-1CB5-B7E9-49E021C205D6}"/>
              </a:ext>
            </a:extLst>
          </p:cNvPr>
          <p:cNvPicPr>
            <a:picLocks noChangeAspect="1"/>
          </p:cNvPicPr>
          <p:nvPr>
            <a:videoFile r:link="rId2"/>
            <p:extLst>
              <p:ext uri="{DAA4B4D4-6D71-4841-9C94-3DE7FCFB9230}">
                <p14:media xmlns:p14="http://schemas.microsoft.com/office/powerpoint/2010/main" r:embed="rId1"/>
              </p:ext>
            </p:extLst>
          </p:nvPr>
        </p:nvPicPr>
        <p:blipFill>
          <a:blip r:embed="rId16" cstate="print"/>
          <a:stretch>
            <a:fillRect/>
          </a:stretch>
        </p:blipFill>
        <p:spPr>
          <a:xfrm>
            <a:off x="120995" y="1372907"/>
            <a:ext cx="13402463" cy="5250396"/>
          </a:xfrm>
          <a:prstGeom prst="rect">
            <a:avLst/>
          </a:prstGeom>
        </p:spPr>
      </p:pic>
    </p:spTree>
    <p:extLst>
      <p:ext uri="{BB962C8B-B14F-4D97-AF65-F5344CB8AC3E}">
        <p14:creationId xmlns:p14="http://schemas.microsoft.com/office/powerpoint/2010/main" val="1971307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77"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5"/>
                                        </p:tgtEl>
                                      </p:cBhvr>
                                    </p:cmd>
                                  </p:childTnLst>
                                </p:cTn>
                              </p:par>
                            </p:childTnLst>
                          </p:cTn>
                        </p:par>
                      </p:childTnLst>
                    </p:cTn>
                  </p:par>
                </p:childTnLst>
              </p:cTn>
              <p:nextCondLst>
                <p:cond evt="onClick" delay="0">
                  <p:tgtEl>
                    <p:spTgt spid="15"/>
                  </p:tgtEl>
                </p:cond>
              </p:nextCondLst>
            </p:seq>
            <p:video>
              <p:cMediaNode vol="80000">
                <p:cTn id="12" fill="hold" display="0">
                  <p:stCondLst>
                    <p:cond delay="indefinite"/>
                  </p:stCondLst>
                </p:cTn>
                <p:tgtEl>
                  <p:spTgt spid="1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A47D6C4-3B0D-31E8-9347-F5A4A045C535}"/>
              </a:ext>
            </a:extLst>
          </p:cNvPr>
          <p:cNvPicPr>
            <a:picLocks noChangeAspect="1"/>
          </p:cNvPicPr>
          <p:nvPr/>
        </p:nvPicPr>
        <p:blipFill>
          <a:blip r:embed="rId2"/>
          <a:stretch>
            <a:fillRect/>
          </a:stretch>
        </p:blipFill>
        <p:spPr>
          <a:xfrm>
            <a:off x="0" y="27574"/>
            <a:ext cx="18288000" cy="10300502"/>
          </a:xfrm>
          <a:prstGeom prst="rect">
            <a:avLst/>
          </a:prstGeom>
        </p:spPr>
      </p:pic>
    </p:spTree>
    <p:extLst>
      <p:ext uri="{BB962C8B-B14F-4D97-AF65-F5344CB8AC3E}">
        <p14:creationId xmlns:p14="http://schemas.microsoft.com/office/powerpoint/2010/main" val="35572278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8100"/>
            <a:ext cx="18288000" cy="1447800"/>
            <a:chOff x="0" y="0"/>
            <a:chExt cx="4816593" cy="775678"/>
          </a:xfrm>
        </p:grpSpPr>
        <p:sp>
          <p:nvSpPr>
            <p:cNvPr id="4" name="Freeform 3"/>
            <p:cNvSpPr/>
            <p:nvPr/>
          </p:nvSpPr>
          <p:spPr>
            <a:xfrm>
              <a:off x="0" y="0"/>
              <a:ext cx="4816592" cy="775678"/>
            </a:xfrm>
            <a:custGeom>
              <a:avLst/>
              <a:gdLst/>
              <a:ahLst/>
              <a:cxnLst/>
              <a:rect l="l" t="t" r="r" b="b"/>
              <a:pathLst>
                <a:path w="4816592" h="775678">
                  <a:moveTo>
                    <a:pt x="0" y="0"/>
                  </a:moveTo>
                  <a:lnTo>
                    <a:pt x="4816592" y="0"/>
                  </a:lnTo>
                  <a:lnTo>
                    <a:pt x="4816592" y="775678"/>
                  </a:lnTo>
                  <a:lnTo>
                    <a:pt x="0" y="775678"/>
                  </a:lnTo>
                  <a:close/>
                </a:path>
              </a:pathLst>
            </a:custGeom>
            <a:solidFill>
              <a:srgbClr val="17726D"/>
            </a:solidFill>
          </p:spPr>
          <p:txBody>
            <a:bodyPr/>
            <a:lstStyle/>
            <a:p>
              <a:endParaRPr lang="en-US" dirty="0"/>
            </a:p>
          </p:txBody>
        </p:sp>
        <p:sp>
          <p:nvSpPr>
            <p:cNvPr id="5" name="TextBox 4"/>
            <p:cNvSpPr txBox="1"/>
            <p:nvPr/>
          </p:nvSpPr>
          <p:spPr>
            <a:xfrm>
              <a:off x="0" y="-47625"/>
              <a:ext cx="4816593" cy="823303"/>
            </a:xfrm>
            <a:prstGeom prst="rect">
              <a:avLst/>
            </a:prstGeom>
          </p:spPr>
          <p:txBody>
            <a:bodyPr lIns="50800" tIns="50800" rIns="50800" bIns="50800" rtlCol="0" anchor="ctr"/>
            <a:lstStyle/>
            <a:p>
              <a:pPr algn="ctr">
                <a:lnSpc>
                  <a:spcPts val="2479"/>
                </a:lnSpc>
              </a:pPr>
              <a:endParaRPr/>
            </a:p>
          </p:txBody>
        </p:sp>
      </p:grpSp>
      <p:grpSp>
        <p:nvGrpSpPr>
          <p:cNvPr id="7" name="Group 5">
            <a:extLst>
              <a:ext uri="{FF2B5EF4-FFF2-40B4-BE49-F238E27FC236}">
                <a16:creationId xmlns:a16="http://schemas.microsoft.com/office/drawing/2014/main" id="{E9FF135D-4635-40D6-EA6D-543FA819D664}"/>
              </a:ext>
            </a:extLst>
          </p:cNvPr>
          <p:cNvGrpSpPr/>
          <p:nvPr/>
        </p:nvGrpSpPr>
        <p:grpSpPr>
          <a:xfrm>
            <a:off x="16812859" y="-38100"/>
            <a:ext cx="1475141" cy="1409700"/>
            <a:chOff x="0" y="0"/>
            <a:chExt cx="270933" cy="299104"/>
          </a:xfrm>
        </p:grpSpPr>
        <p:sp>
          <p:nvSpPr>
            <p:cNvPr id="139" name="Freeform 6">
              <a:extLst>
                <a:ext uri="{FF2B5EF4-FFF2-40B4-BE49-F238E27FC236}">
                  <a16:creationId xmlns:a16="http://schemas.microsoft.com/office/drawing/2014/main" id="{F7A162BC-BB24-FC52-73C4-C9ED488B8E11}"/>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140" name="TextBox 7">
              <a:extLst>
                <a:ext uri="{FF2B5EF4-FFF2-40B4-BE49-F238E27FC236}">
                  <a16:creationId xmlns:a16="http://schemas.microsoft.com/office/drawing/2014/main" id="{B99B0449-7984-FAF6-3382-51F02D786625}"/>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pic>
        <p:nvPicPr>
          <p:cNvPr id="141" name="Picture 140">
            <a:extLst>
              <a:ext uri="{FF2B5EF4-FFF2-40B4-BE49-F238E27FC236}">
                <a16:creationId xmlns:a16="http://schemas.microsoft.com/office/drawing/2014/main" id="{771B2E56-09BC-82D5-12A9-DF0AA93EE8E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6767" t="26178" r="24722" b="21369"/>
          <a:stretch/>
        </p:blipFill>
        <p:spPr>
          <a:xfrm>
            <a:off x="16812859" y="-114300"/>
            <a:ext cx="1475141" cy="1595005"/>
          </a:xfrm>
          <a:prstGeom prst="rect">
            <a:avLst/>
          </a:prstGeom>
        </p:spPr>
      </p:pic>
      <p:sp>
        <p:nvSpPr>
          <p:cNvPr id="157" name="Rectangle 156"/>
          <p:cNvSpPr/>
          <p:nvPr/>
        </p:nvSpPr>
        <p:spPr>
          <a:xfrm>
            <a:off x="381000" y="-1186294"/>
            <a:ext cx="15773400" cy="2401811"/>
          </a:xfrm>
          <a:prstGeom prst="rect">
            <a:avLst/>
          </a:prstGeom>
        </p:spPr>
        <p:txBody>
          <a:bodyPr wrap="square">
            <a:spAutoFit/>
          </a:bodyPr>
          <a:lstStyle/>
          <a:p>
            <a:pPr>
              <a:lnSpc>
                <a:spcPts val="21873"/>
              </a:lnSpc>
            </a:pPr>
            <a:endParaRPr lang="en-US" sz="6000" b="1" dirty="0">
              <a:solidFill>
                <a:schemeClr val="bg2"/>
              </a:solidFill>
              <a:latin typeface="+mj-lt"/>
            </a:endParaRPr>
          </a:p>
        </p:txBody>
      </p:sp>
      <p:sp>
        <p:nvSpPr>
          <p:cNvPr id="158" name="Rectangle 157"/>
          <p:cNvSpPr/>
          <p:nvPr/>
        </p:nvSpPr>
        <p:spPr>
          <a:xfrm>
            <a:off x="381000" y="-1186294"/>
            <a:ext cx="15773400" cy="2401811"/>
          </a:xfrm>
          <a:prstGeom prst="rect">
            <a:avLst/>
          </a:prstGeom>
        </p:spPr>
        <p:txBody>
          <a:bodyPr wrap="square">
            <a:spAutoFit/>
          </a:bodyPr>
          <a:lstStyle/>
          <a:p>
            <a:pPr>
              <a:lnSpc>
                <a:spcPts val="21873"/>
              </a:lnSpc>
            </a:pPr>
            <a:r>
              <a:rPr lang="en-US" sz="6000" b="1" u="sng" dirty="0">
                <a:solidFill>
                  <a:schemeClr val="bg1"/>
                </a:solidFill>
              </a:rPr>
              <a:t>Analytical Calculations of our Product :</a:t>
            </a:r>
            <a:endParaRPr lang="en-US" sz="6000" b="1" u="sng" dirty="0">
              <a:solidFill>
                <a:schemeClr val="bg1"/>
              </a:solidFill>
              <a:latin typeface="+mj-lt"/>
            </a:endParaRPr>
          </a:p>
        </p:txBody>
      </p:sp>
      <p:sp>
        <p:nvSpPr>
          <p:cNvPr id="173" name="Rounded Rectangle 172"/>
          <p:cNvSpPr/>
          <p:nvPr/>
        </p:nvSpPr>
        <p:spPr>
          <a:xfrm>
            <a:off x="9216008" y="1409700"/>
            <a:ext cx="76200" cy="8877300"/>
          </a:xfrm>
          <a:prstGeom prst="roundRect">
            <a:avLst/>
          </a:prstGeom>
          <a:solidFill>
            <a:srgbClr val="177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ounded Rectangle 173"/>
          <p:cNvSpPr/>
          <p:nvPr/>
        </p:nvSpPr>
        <p:spPr>
          <a:xfrm rot="16200000">
            <a:off x="9110096" y="-3514175"/>
            <a:ext cx="65776" cy="18288000"/>
          </a:xfrm>
          <a:prstGeom prst="roundRect">
            <a:avLst/>
          </a:prstGeom>
          <a:solidFill>
            <a:srgbClr val="177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4" name="Picture 183" descr="Black and White Minimalist Fitness Center Table Comparison Chart Graph.jpg"/>
          <p:cNvPicPr>
            <a:picLocks noChangeAspect="1"/>
          </p:cNvPicPr>
          <p:nvPr/>
        </p:nvPicPr>
        <p:blipFill rotWithShape="1">
          <a:blip r:embed="rId3" cstate="print"/>
          <a:srcRect l="8594" t="33333" r="28399" b="22917"/>
          <a:stretch/>
        </p:blipFill>
        <p:spPr>
          <a:xfrm>
            <a:off x="186479" y="1485900"/>
            <a:ext cx="7013305" cy="3954954"/>
          </a:xfrm>
          <a:prstGeom prst="rect">
            <a:avLst/>
          </a:prstGeom>
        </p:spPr>
      </p:pic>
      <p:sp>
        <p:nvSpPr>
          <p:cNvPr id="23" name="Rectangle 22"/>
          <p:cNvSpPr/>
          <p:nvPr/>
        </p:nvSpPr>
        <p:spPr>
          <a:xfrm>
            <a:off x="7352928" y="1480706"/>
            <a:ext cx="1791072" cy="3922048"/>
          </a:xfrm>
          <a:prstGeom prst="rect">
            <a:avLst/>
          </a:prstGeom>
          <a:solidFill>
            <a:srgbClr val="17726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t>Based on the power used of every fan usage of motor is 75W PER  -1 hour </a:t>
            </a:r>
            <a:endParaRPr lang="en-US" sz="2000" b="1" dirty="0"/>
          </a:p>
        </p:txBody>
      </p:sp>
      <p:pic>
        <p:nvPicPr>
          <p:cNvPr id="3" name="Picture 2">
            <a:extLst>
              <a:ext uri="{FF2B5EF4-FFF2-40B4-BE49-F238E27FC236}">
                <a16:creationId xmlns:a16="http://schemas.microsoft.com/office/drawing/2014/main" id="{10E31AB3-2D0A-4B14-203F-602AA8E10DCC}"/>
              </a:ext>
            </a:extLst>
          </p:cNvPr>
          <p:cNvPicPr>
            <a:picLocks noChangeAspect="1"/>
          </p:cNvPicPr>
          <p:nvPr/>
        </p:nvPicPr>
        <p:blipFill rotWithShape="1">
          <a:blip r:embed="rId4"/>
          <a:srcRect t="6400" b="3659"/>
          <a:stretch/>
        </p:blipFill>
        <p:spPr>
          <a:xfrm>
            <a:off x="13639451" y="1504149"/>
            <a:ext cx="4109338" cy="3898604"/>
          </a:xfrm>
          <a:prstGeom prst="rect">
            <a:avLst/>
          </a:prstGeom>
        </p:spPr>
      </p:pic>
      <p:pic>
        <p:nvPicPr>
          <p:cNvPr id="6" name="Picture 5">
            <a:extLst>
              <a:ext uri="{FF2B5EF4-FFF2-40B4-BE49-F238E27FC236}">
                <a16:creationId xmlns:a16="http://schemas.microsoft.com/office/drawing/2014/main" id="{FF891682-AED8-096B-DB76-7584725D9D30}"/>
              </a:ext>
            </a:extLst>
          </p:cNvPr>
          <p:cNvPicPr>
            <a:picLocks noChangeAspect="1"/>
          </p:cNvPicPr>
          <p:nvPr/>
        </p:nvPicPr>
        <p:blipFill rotWithShape="1">
          <a:blip r:embed="rId5"/>
          <a:srcRect l="6487" t="23683" r="47621"/>
          <a:stretch/>
        </p:blipFill>
        <p:spPr>
          <a:xfrm>
            <a:off x="9578531" y="1985114"/>
            <a:ext cx="3533639" cy="3514731"/>
          </a:xfrm>
          <a:prstGeom prst="rect">
            <a:avLst/>
          </a:prstGeom>
        </p:spPr>
      </p:pic>
      <p:sp>
        <p:nvSpPr>
          <p:cNvPr id="8" name="TextBox 7">
            <a:extLst>
              <a:ext uri="{FF2B5EF4-FFF2-40B4-BE49-F238E27FC236}">
                <a16:creationId xmlns:a16="http://schemas.microsoft.com/office/drawing/2014/main" id="{6DB79B81-17B5-ADD1-A0D9-04DEEEB5EF83}"/>
              </a:ext>
            </a:extLst>
          </p:cNvPr>
          <p:cNvSpPr txBox="1"/>
          <p:nvPr/>
        </p:nvSpPr>
        <p:spPr>
          <a:xfrm>
            <a:off x="9706516" y="1495547"/>
            <a:ext cx="3222211" cy="523220"/>
          </a:xfrm>
          <a:prstGeom prst="rect">
            <a:avLst/>
          </a:prstGeom>
          <a:noFill/>
        </p:spPr>
        <p:txBody>
          <a:bodyPr wrap="square" rtlCol="0">
            <a:spAutoFit/>
          </a:bodyPr>
          <a:lstStyle/>
          <a:p>
            <a:r>
              <a:rPr lang="en-IN" sz="2800" b="1" u="sng" dirty="0"/>
              <a:t>IoT Display Unit:</a:t>
            </a:r>
          </a:p>
        </p:txBody>
      </p:sp>
      <p:pic>
        <p:nvPicPr>
          <p:cNvPr id="10" name="Picture 9">
            <a:extLst>
              <a:ext uri="{FF2B5EF4-FFF2-40B4-BE49-F238E27FC236}">
                <a16:creationId xmlns:a16="http://schemas.microsoft.com/office/drawing/2014/main" id="{F4FD4B16-6312-8927-01F5-78F9C2CD359F}"/>
              </a:ext>
            </a:extLst>
          </p:cNvPr>
          <p:cNvPicPr>
            <a:picLocks noChangeAspect="1"/>
          </p:cNvPicPr>
          <p:nvPr/>
        </p:nvPicPr>
        <p:blipFill>
          <a:blip r:embed="rId6"/>
          <a:stretch>
            <a:fillRect/>
          </a:stretch>
        </p:blipFill>
        <p:spPr>
          <a:xfrm>
            <a:off x="107648" y="7159724"/>
            <a:ext cx="8922915" cy="2568163"/>
          </a:xfrm>
          <a:prstGeom prst="rect">
            <a:avLst/>
          </a:prstGeom>
        </p:spPr>
      </p:pic>
      <p:sp>
        <p:nvSpPr>
          <p:cNvPr id="11" name="TextBox 10">
            <a:extLst>
              <a:ext uri="{FF2B5EF4-FFF2-40B4-BE49-F238E27FC236}">
                <a16:creationId xmlns:a16="http://schemas.microsoft.com/office/drawing/2014/main" id="{DFD77833-163F-EF0C-95FC-A2E2C8B01B6B}"/>
              </a:ext>
            </a:extLst>
          </p:cNvPr>
          <p:cNvSpPr txBox="1"/>
          <p:nvPr/>
        </p:nvSpPr>
        <p:spPr>
          <a:xfrm>
            <a:off x="107582" y="5957979"/>
            <a:ext cx="9121343" cy="646331"/>
          </a:xfrm>
          <a:prstGeom prst="rect">
            <a:avLst/>
          </a:prstGeom>
          <a:noFill/>
        </p:spPr>
        <p:txBody>
          <a:bodyPr wrap="none" rtlCol="0">
            <a:spAutoFit/>
          </a:bodyPr>
          <a:lstStyle/>
          <a:p>
            <a:r>
              <a:rPr lang="en-IN" sz="3600" b="1" u="sng" dirty="0"/>
              <a:t>Process Over-View  of Power Loop Generation:</a:t>
            </a:r>
          </a:p>
        </p:txBody>
      </p:sp>
      <p:sp>
        <p:nvSpPr>
          <p:cNvPr id="12" name="TextBox 11">
            <a:extLst>
              <a:ext uri="{FF2B5EF4-FFF2-40B4-BE49-F238E27FC236}">
                <a16:creationId xmlns:a16="http://schemas.microsoft.com/office/drawing/2014/main" id="{D0C47571-2826-FF63-7FF6-C4E1C7EF0490}"/>
              </a:ext>
            </a:extLst>
          </p:cNvPr>
          <p:cNvSpPr txBox="1"/>
          <p:nvPr/>
        </p:nvSpPr>
        <p:spPr>
          <a:xfrm>
            <a:off x="9471338" y="6019535"/>
            <a:ext cx="9058870" cy="584775"/>
          </a:xfrm>
          <a:prstGeom prst="rect">
            <a:avLst/>
          </a:prstGeom>
          <a:noFill/>
        </p:spPr>
        <p:txBody>
          <a:bodyPr wrap="square" rtlCol="0">
            <a:spAutoFit/>
          </a:bodyPr>
          <a:lstStyle/>
          <a:p>
            <a:r>
              <a:rPr lang="en-IN" sz="3200" b="1" u="sng" dirty="0"/>
              <a:t>Process Over-View  of Battery Unit :</a:t>
            </a:r>
          </a:p>
        </p:txBody>
      </p:sp>
      <p:pic>
        <p:nvPicPr>
          <p:cNvPr id="14" name="Picture 13">
            <a:extLst>
              <a:ext uri="{FF2B5EF4-FFF2-40B4-BE49-F238E27FC236}">
                <a16:creationId xmlns:a16="http://schemas.microsoft.com/office/drawing/2014/main" id="{ADFE6D83-8590-1568-E52A-69212E956ED6}"/>
              </a:ext>
            </a:extLst>
          </p:cNvPr>
          <p:cNvPicPr>
            <a:picLocks noChangeAspect="1"/>
          </p:cNvPicPr>
          <p:nvPr/>
        </p:nvPicPr>
        <p:blipFill rotWithShape="1">
          <a:blip r:embed="rId7"/>
          <a:srcRect l="1746" r="1"/>
          <a:stretch/>
        </p:blipFill>
        <p:spPr>
          <a:xfrm>
            <a:off x="10018747" y="6756603"/>
            <a:ext cx="7858228" cy="337440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136887" y="4179679"/>
            <a:ext cx="5402508" cy="540250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5" name="AutoShape 5"/>
          <p:cNvSpPr/>
          <p:nvPr/>
        </p:nvSpPr>
        <p:spPr>
          <a:xfrm flipV="1">
            <a:off x="592352" y="9592024"/>
            <a:ext cx="16796507" cy="10885"/>
          </a:xfrm>
          <a:prstGeom prst="line">
            <a:avLst/>
          </a:prstGeom>
          <a:ln w="38100" cap="flat">
            <a:solidFill>
              <a:srgbClr val="17726D"/>
            </a:solidFill>
            <a:prstDash val="solid"/>
            <a:headEnd type="none" w="sm" len="sm"/>
            <a:tailEnd type="none" w="sm" len="sm"/>
          </a:ln>
        </p:spPr>
      </p:sp>
      <p:grpSp>
        <p:nvGrpSpPr>
          <p:cNvPr id="9" name="Group 9"/>
          <p:cNvGrpSpPr/>
          <p:nvPr/>
        </p:nvGrpSpPr>
        <p:grpSpPr>
          <a:xfrm>
            <a:off x="1101120" y="8919862"/>
            <a:ext cx="447675" cy="447675"/>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6" name="Freeform 16"/>
          <p:cNvSpPr/>
          <p:nvPr/>
        </p:nvSpPr>
        <p:spPr>
          <a:xfrm>
            <a:off x="16311865" y="860690"/>
            <a:ext cx="633545" cy="300142"/>
          </a:xfrm>
          <a:custGeom>
            <a:avLst/>
            <a:gdLst/>
            <a:ahLst/>
            <a:cxnLst/>
            <a:rect l="l" t="t" r="r" b="b"/>
            <a:pathLst>
              <a:path w="633545" h="300142">
                <a:moveTo>
                  <a:pt x="0" y="0"/>
                </a:moveTo>
                <a:lnTo>
                  <a:pt x="633545" y="0"/>
                </a:lnTo>
                <a:lnTo>
                  <a:pt x="633545" y="300141"/>
                </a:lnTo>
                <a:lnTo>
                  <a:pt x="0" y="300141"/>
                </a:lnTo>
                <a:lnTo>
                  <a:pt x="0" y="0"/>
                </a:lnTo>
                <a:close/>
              </a:path>
            </a:pathLst>
          </a:custGeom>
          <a:blipFill>
            <a:blip r:embed="rId2" cstate="print">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594530" y="5656894"/>
            <a:ext cx="14166687" cy="2498376"/>
          </a:xfrm>
          <a:prstGeom prst="rect">
            <a:avLst/>
          </a:prstGeom>
        </p:spPr>
        <p:txBody>
          <a:bodyPr lIns="0" tIns="0" rIns="0" bIns="0" rtlCol="0" anchor="t">
            <a:spAutoFit/>
          </a:bodyPr>
          <a:lstStyle/>
          <a:p>
            <a:pPr>
              <a:lnSpc>
                <a:spcPts val="21873"/>
              </a:lnSpc>
            </a:pPr>
            <a:r>
              <a:rPr lang="en-US" sz="13000" dirty="0">
                <a:solidFill>
                  <a:srgbClr val="17726D"/>
                </a:solidFill>
                <a:latin typeface="Inter Bold"/>
              </a:rPr>
              <a:t>THANK YOU</a:t>
            </a:r>
          </a:p>
        </p:txBody>
      </p:sp>
      <p:sp>
        <p:nvSpPr>
          <p:cNvPr id="25" name="TextBox 25"/>
          <p:cNvSpPr txBox="1"/>
          <p:nvPr/>
        </p:nvSpPr>
        <p:spPr>
          <a:xfrm>
            <a:off x="1835131" y="8865111"/>
            <a:ext cx="8069342" cy="481330"/>
          </a:xfrm>
          <a:prstGeom prst="rect">
            <a:avLst/>
          </a:prstGeom>
        </p:spPr>
        <p:txBody>
          <a:bodyPr lIns="0" tIns="0" rIns="0" bIns="0" rtlCol="0" anchor="t">
            <a:spAutoFit/>
          </a:bodyPr>
          <a:lstStyle/>
          <a:p>
            <a:pPr marL="0" lvl="0" indent="0">
              <a:lnSpc>
                <a:spcPts val="3919"/>
              </a:lnSpc>
            </a:pPr>
            <a:r>
              <a:rPr lang="en-US" sz="2799" spc="207" dirty="0">
                <a:solidFill>
                  <a:srgbClr val="000000"/>
                </a:solidFill>
                <a:latin typeface="Open Sans Semi-Bold"/>
              </a:rPr>
              <a:t>FOR YOUR NICE ATTENTION</a:t>
            </a:r>
          </a:p>
        </p:txBody>
      </p:sp>
      <p:pic>
        <p:nvPicPr>
          <p:cNvPr id="28" name="Picture 27">
            <a:extLst>
              <a:ext uri="{FF2B5EF4-FFF2-40B4-BE49-F238E27FC236}">
                <a16:creationId xmlns:a16="http://schemas.microsoft.com/office/drawing/2014/main" id="{23C29A5C-783F-D9CA-A013-F67C3FDC46E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2373" t="24814" r="15530" b="18936"/>
          <a:stretch/>
        </p:blipFill>
        <p:spPr>
          <a:xfrm>
            <a:off x="12768369" y="4909537"/>
            <a:ext cx="4517784" cy="4092323"/>
          </a:xfrm>
          <a:prstGeom prst="rect">
            <a:avLst/>
          </a:prstGeom>
        </p:spPr>
      </p:pic>
      <p:pic>
        <p:nvPicPr>
          <p:cNvPr id="7" name="Picture 6">
            <a:extLst>
              <a:ext uri="{FF2B5EF4-FFF2-40B4-BE49-F238E27FC236}">
                <a16:creationId xmlns:a16="http://schemas.microsoft.com/office/drawing/2014/main" id="{8E28300D-2A59-60A3-2A62-131651BA887D}"/>
              </a:ext>
            </a:extLst>
          </p:cNvPr>
          <p:cNvPicPr>
            <a:picLocks noChangeAspect="1"/>
          </p:cNvPicPr>
          <p:nvPr/>
        </p:nvPicPr>
        <p:blipFill>
          <a:blip r:embed="rId5"/>
          <a:stretch>
            <a:fillRect/>
          </a:stretch>
        </p:blipFill>
        <p:spPr>
          <a:xfrm>
            <a:off x="574786" y="804552"/>
            <a:ext cx="4788531" cy="4926728"/>
          </a:xfrm>
          <a:prstGeom prst="rect">
            <a:avLst/>
          </a:prstGeom>
        </p:spPr>
      </p:pic>
      <p:pic>
        <p:nvPicPr>
          <p:cNvPr id="8" name="Picture 7">
            <a:extLst>
              <a:ext uri="{FF2B5EF4-FFF2-40B4-BE49-F238E27FC236}">
                <a16:creationId xmlns:a16="http://schemas.microsoft.com/office/drawing/2014/main" id="{9D909D91-8596-1C35-0ECB-7447A725E577}"/>
              </a:ext>
            </a:extLst>
          </p:cNvPr>
          <p:cNvPicPr>
            <a:picLocks noChangeAspect="1"/>
          </p:cNvPicPr>
          <p:nvPr/>
        </p:nvPicPr>
        <p:blipFill>
          <a:blip r:embed="rId6"/>
          <a:stretch>
            <a:fillRect/>
          </a:stretch>
        </p:blipFill>
        <p:spPr>
          <a:xfrm>
            <a:off x="5130461" y="929603"/>
            <a:ext cx="9937104" cy="1584321"/>
          </a:xfrm>
          <a:prstGeom prst="rect">
            <a:avLst/>
          </a:prstGeom>
        </p:spPr>
      </p:pic>
      <p:sp>
        <p:nvSpPr>
          <p:cNvPr id="15" name="TextBox 14">
            <a:extLst>
              <a:ext uri="{FF2B5EF4-FFF2-40B4-BE49-F238E27FC236}">
                <a16:creationId xmlns:a16="http://schemas.microsoft.com/office/drawing/2014/main" id="{E7C039A9-5F23-95E4-FB8C-59F62193E490}"/>
              </a:ext>
            </a:extLst>
          </p:cNvPr>
          <p:cNvSpPr txBox="1"/>
          <p:nvPr/>
        </p:nvSpPr>
        <p:spPr>
          <a:xfrm>
            <a:off x="5869802" y="2280738"/>
            <a:ext cx="9344526" cy="2554545"/>
          </a:xfrm>
          <a:prstGeom prst="rect">
            <a:avLst/>
          </a:prstGeom>
          <a:noFill/>
        </p:spPr>
        <p:txBody>
          <a:bodyPr wrap="square">
            <a:spAutoFit/>
          </a:bodyPr>
          <a:lstStyle/>
          <a:p>
            <a:pPr marL="285750" indent="-285750">
              <a:buFont typeface="Arial" panose="020B0604020202020204" pitchFamily="34" charset="0"/>
              <a:buChar char="•"/>
            </a:pPr>
            <a:r>
              <a:rPr lang="en-US" sz="3200" b="1" dirty="0"/>
              <a:t>ENTER INTO OUR  TECH UNIVERSE </a:t>
            </a:r>
          </a:p>
          <a:p>
            <a:pPr marL="285750" indent="-285750">
              <a:buFont typeface="Arial" panose="020B0604020202020204" pitchFamily="34" charset="0"/>
              <a:buChar char="•"/>
            </a:pPr>
            <a:r>
              <a:rPr lang="en-US" sz="3200" b="1" dirty="0"/>
              <a:t>DO FOLLOW OUR-SOCIAL MEDIA PAGE</a:t>
            </a:r>
          </a:p>
          <a:p>
            <a:endParaRPr lang="en-US" sz="3200" b="1" dirty="0"/>
          </a:p>
          <a:p>
            <a:r>
              <a:rPr lang="en-US" sz="3200" b="1" dirty="0"/>
              <a:t>------ SCAN AND CONNECT WITH US -------- </a:t>
            </a:r>
          </a:p>
          <a:p>
            <a:pPr marL="285750" indent="-285750">
              <a:buFont typeface="Arial" panose="020B0604020202020204" pitchFamily="34" charset="0"/>
              <a:buChar char="•"/>
            </a:pPr>
            <a:endParaRPr lang="en-US" sz="32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10294692" y="4305300"/>
            <a:ext cx="5402508" cy="5402508"/>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bg1"/>
          </a:solidFill>
          <a:ln w="952500" cap="sq">
            <a:solidFill>
              <a:schemeClr val="accent3">
                <a:lumMod val="20000"/>
                <a:lumOff val="80000"/>
              </a:schemeClr>
            </a:solidFill>
            <a:prstDash val="solid"/>
            <a:miter/>
          </a:ln>
        </p:spPr>
      </p:sp>
      <p:grpSp>
        <p:nvGrpSpPr>
          <p:cNvPr id="5" name="Group 5"/>
          <p:cNvGrpSpPr/>
          <p:nvPr/>
        </p:nvGrpSpPr>
        <p:grpSpPr>
          <a:xfrm>
            <a:off x="11979517" y="0"/>
            <a:ext cx="6308483" cy="10287000"/>
            <a:chOff x="0" y="0"/>
            <a:chExt cx="1661493" cy="2709333"/>
          </a:xfrm>
        </p:grpSpPr>
        <p:sp>
          <p:nvSpPr>
            <p:cNvPr id="6" name="Freeform 6"/>
            <p:cNvSpPr/>
            <p:nvPr/>
          </p:nvSpPr>
          <p:spPr>
            <a:xfrm>
              <a:off x="0" y="0"/>
              <a:ext cx="1661494" cy="2709333"/>
            </a:xfrm>
            <a:custGeom>
              <a:avLst/>
              <a:gdLst/>
              <a:ahLst/>
              <a:cxnLst/>
              <a:rect l="l" t="t" r="r" b="b"/>
              <a:pathLst>
                <a:path w="1661494" h="2709333">
                  <a:moveTo>
                    <a:pt x="0" y="0"/>
                  </a:moveTo>
                  <a:lnTo>
                    <a:pt x="1661494" y="0"/>
                  </a:lnTo>
                  <a:lnTo>
                    <a:pt x="1661494" y="2709333"/>
                  </a:lnTo>
                  <a:lnTo>
                    <a:pt x="0" y="2709333"/>
                  </a:lnTo>
                  <a:close/>
                </a:path>
              </a:pathLst>
            </a:custGeom>
            <a:solidFill>
              <a:srgbClr val="17726D"/>
            </a:solidFill>
          </p:spPr>
        </p:sp>
        <p:sp>
          <p:nvSpPr>
            <p:cNvPr id="7" name="TextBox 7"/>
            <p:cNvSpPr txBox="1"/>
            <p:nvPr/>
          </p:nvSpPr>
          <p:spPr>
            <a:xfrm>
              <a:off x="0" y="-47625"/>
              <a:ext cx="1661493" cy="2756958"/>
            </a:xfrm>
            <a:prstGeom prst="rect">
              <a:avLst/>
            </a:prstGeom>
          </p:spPr>
          <p:txBody>
            <a:bodyPr lIns="50800" tIns="50800" rIns="50800" bIns="50800" rtlCol="0" anchor="ctr"/>
            <a:lstStyle/>
            <a:p>
              <a:pPr algn="ctr">
                <a:lnSpc>
                  <a:spcPts val="2479"/>
                </a:lnSpc>
              </a:pPr>
              <a:endParaRPr sz="2400" b="1"/>
            </a:p>
          </p:txBody>
        </p:sp>
      </p:grpSp>
      <p:grpSp>
        <p:nvGrpSpPr>
          <p:cNvPr id="8" name="Group 8"/>
          <p:cNvGrpSpPr/>
          <p:nvPr/>
        </p:nvGrpSpPr>
        <p:grpSpPr>
          <a:xfrm>
            <a:off x="13895973" y="4663928"/>
            <a:ext cx="3363327" cy="34319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sz="2400" b="1"/>
            </a:p>
          </p:txBody>
        </p:sp>
      </p:grpSp>
      <p:grpSp>
        <p:nvGrpSpPr>
          <p:cNvPr id="11" name="Group 11"/>
          <p:cNvGrpSpPr/>
          <p:nvPr/>
        </p:nvGrpSpPr>
        <p:grpSpPr>
          <a:xfrm>
            <a:off x="9188931" y="721973"/>
            <a:ext cx="8070369" cy="2965198"/>
            <a:chOff x="0" y="0"/>
            <a:chExt cx="12342277" cy="3953597"/>
          </a:xfrm>
        </p:grpSpPr>
        <p:pic>
          <p:nvPicPr>
            <p:cNvPr id="12" name="Picture 12"/>
            <p:cNvPicPr>
              <a:picLocks noChangeAspect="1"/>
            </p:cNvPicPr>
            <p:nvPr/>
          </p:nvPicPr>
          <p:blipFill>
            <a:blip r:embed="rId2" cstate="print"/>
            <a:srcRect t="56237" r="14633" b="2718"/>
            <a:stretch>
              <a:fillRect/>
            </a:stretch>
          </p:blipFill>
          <p:spPr>
            <a:xfrm>
              <a:off x="0" y="0"/>
              <a:ext cx="12342277" cy="3953597"/>
            </a:xfrm>
            <a:prstGeom prst="rect">
              <a:avLst/>
            </a:prstGeom>
          </p:spPr>
        </p:pic>
      </p:grpSp>
      <p:grpSp>
        <p:nvGrpSpPr>
          <p:cNvPr id="13" name="Group 13"/>
          <p:cNvGrpSpPr/>
          <p:nvPr/>
        </p:nvGrpSpPr>
        <p:grpSpPr>
          <a:xfrm>
            <a:off x="381000" y="2839244"/>
            <a:ext cx="969409" cy="986123"/>
            <a:chOff x="0" y="0"/>
            <a:chExt cx="812800" cy="826814"/>
          </a:xfrm>
        </p:grpSpPr>
        <p:sp>
          <p:nvSpPr>
            <p:cNvPr id="14" name="Freeform 14"/>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15" name="TextBox 15"/>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US" sz="2400" b="1" dirty="0">
                  <a:solidFill>
                    <a:srgbClr val="17726D"/>
                  </a:solidFill>
                </a:rPr>
                <a:t>01</a:t>
              </a:r>
            </a:p>
          </p:txBody>
        </p:sp>
      </p:grpSp>
      <p:grpSp>
        <p:nvGrpSpPr>
          <p:cNvPr id="16" name="Group 16"/>
          <p:cNvGrpSpPr/>
          <p:nvPr/>
        </p:nvGrpSpPr>
        <p:grpSpPr>
          <a:xfrm>
            <a:off x="468345" y="6403038"/>
            <a:ext cx="969409" cy="986123"/>
            <a:chOff x="17768" y="0"/>
            <a:chExt cx="812800" cy="826814"/>
          </a:xfrm>
        </p:grpSpPr>
        <p:sp>
          <p:nvSpPr>
            <p:cNvPr id="17" name="Freeform 17"/>
            <p:cNvSpPr/>
            <p:nvPr/>
          </p:nvSpPr>
          <p:spPr>
            <a:xfrm>
              <a:off x="17768"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18" name="TextBox 18"/>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US" sz="2400" b="1" dirty="0">
                  <a:solidFill>
                    <a:srgbClr val="17726D"/>
                  </a:solidFill>
                </a:rPr>
                <a:t>04</a:t>
              </a:r>
            </a:p>
          </p:txBody>
        </p:sp>
      </p:grpSp>
      <p:grpSp>
        <p:nvGrpSpPr>
          <p:cNvPr id="19" name="Group 19"/>
          <p:cNvGrpSpPr/>
          <p:nvPr/>
        </p:nvGrpSpPr>
        <p:grpSpPr>
          <a:xfrm>
            <a:off x="402191" y="3991372"/>
            <a:ext cx="969409" cy="986123"/>
            <a:chOff x="0" y="0"/>
            <a:chExt cx="812800" cy="826814"/>
          </a:xfrm>
        </p:grpSpPr>
        <p:sp>
          <p:nvSpPr>
            <p:cNvPr id="20" name="Freeform 20"/>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21" name="TextBox 21"/>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US" sz="2400" b="1" dirty="0">
                  <a:solidFill>
                    <a:srgbClr val="17726D"/>
                  </a:solidFill>
                </a:rPr>
                <a:t>02</a:t>
              </a:r>
            </a:p>
          </p:txBody>
        </p:sp>
      </p:grpSp>
      <p:grpSp>
        <p:nvGrpSpPr>
          <p:cNvPr id="25" name="Group 25"/>
          <p:cNvGrpSpPr/>
          <p:nvPr/>
        </p:nvGrpSpPr>
        <p:grpSpPr>
          <a:xfrm>
            <a:off x="463961" y="5131402"/>
            <a:ext cx="969409" cy="986123"/>
            <a:chOff x="0" y="0"/>
            <a:chExt cx="812800" cy="826814"/>
          </a:xfrm>
        </p:grpSpPr>
        <p:sp>
          <p:nvSpPr>
            <p:cNvPr id="26" name="Freeform 26"/>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27" name="TextBox 27"/>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US" sz="2400" b="1" dirty="0">
                  <a:solidFill>
                    <a:srgbClr val="17726D"/>
                  </a:solidFill>
                </a:rPr>
                <a:t>03</a:t>
              </a:r>
            </a:p>
          </p:txBody>
        </p:sp>
      </p:grpSp>
      <p:grpSp>
        <p:nvGrpSpPr>
          <p:cNvPr id="28" name="Group 28"/>
          <p:cNvGrpSpPr/>
          <p:nvPr/>
        </p:nvGrpSpPr>
        <p:grpSpPr>
          <a:xfrm>
            <a:off x="463961" y="7627659"/>
            <a:ext cx="969409" cy="986123"/>
            <a:chOff x="0" y="0"/>
            <a:chExt cx="812800" cy="826814"/>
          </a:xfrm>
        </p:grpSpPr>
        <p:sp>
          <p:nvSpPr>
            <p:cNvPr id="29" name="Freeform 29"/>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30" name="TextBox 30"/>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US" sz="2400" b="1" dirty="0">
                  <a:solidFill>
                    <a:srgbClr val="17726D"/>
                  </a:solidFill>
                </a:rPr>
                <a:t>05</a:t>
              </a:r>
            </a:p>
          </p:txBody>
        </p:sp>
      </p:grpSp>
      <p:sp>
        <p:nvSpPr>
          <p:cNvPr id="31" name="AutoShape 31"/>
          <p:cNvSpPr/>
          <p:nvPr/>
        </p:nvSpPr>
        <p:spPr>
          <a:xfrm>
            <a:off x="533400" y="2552700"/>
            <a:ext cx="6008511" cy="0"/>
          </a:xfrm>
          <a:prstGeom prst="line">
            <a:avLst/>
          </a:prstGeom>
          <a:ln w="76200" cap="flat">
            <a:solidFill>
              <a:srgbClr val="EAE4D2"/>
            </a:solidFill>
            <a:prstDash val="solid"/>
            <a:headEnd type="none" w="sm" len="sm"/>
            <a:tailEnd type="none" w="sm" len="sm"/>
          </a:ln>
        </p:spPr>
      </p:sp>
      <p:sp>
        <p:nvSpPr>
          <p:cNvPr id="33" name="TextBox 33"/>
          <p:cNvSpPr txBox="1"/>
          <p:nvPr/>
        </p:nvSpPr>
        <p:spPr>
          <a:xfrm>
            <a:off x="685800" y="647700"/>
            <a:ext cx="8229600" cy="1949252"/>
          </a:xfrm>
          <a:prstGeom prst="rect">
            <a:avLst/>
          </a:prstGeom>
        </p:spPr>
        <p:txBody>
          <a:bodyPr wrap="square" lIns="0" tIns="0" rIns="0" bIns="0" rtlCol="0" anchor="t">
            <a:spAutoFit/>
          </a:bodyPr>
          <a:lstStyle/>
          <a:p>
            <a:pPr>
              <a:lnSpc>
                <a:spcPts val="7560"/>
              </a:lnSpc>
            </a:pPr>
            <a:r>
              <a:rPr lang="en-US" sz="8800" b="1" dirty="0">
                <a:solidFill>
                  <a:srgbClr val="17726D"/>
                </a:solidFill>
                <a:latin typeface="+mj-lt"/>
              </a:rPr>
              <a:t>TABLE OF CONTENT</a:t>
            </a:r>
          </a:p>
        </p:txBody>
      </p:sp>
      <p:sp>
        <p:nvSpPr>
          <p:cNvPr id="34" name="TextBox 34"/>
          <p:cNvSpPr txBox="1"/>
          <p:nvPr/>
        </p:nvSpPr>
        <p:spPr>
          <a:xfrm>
            <a:off x="1490847" y="3162300"/>
            <a:ext cx="3614553" cy="417871"/>
          </a:xfrm>
          <a:prstGeom prst="rect">
            <a:avLst/>
          </a:prstGeom>
        </p:spPr>
        <p:txBody>
          <a:bodyPr lIns="0" tIns="0" rIns="0" bIns="0" rtlCol="0" anchor="t">
            <a:spAutoFit/>
          </a:bodyPr>
          <a:lstStyle/>
          <a:p>
            <a:pPr>
              <a:lnSpc>
                <a:spcPts val="3499"/>
              </a:lnSpc>
            </a:pPr>
            <a:r>
              <a:rPr lang="en-US" sz="2400" b="1">
                <a:solidFill>
                  <a:srgbClr val="000000"/>
                </a:solidFill>
              </a:rPr>
              <a:t>Introduction.</a:t>
            </a:r>
            <a:endParaRPr lang="en-US" sz="2400" b="1" dirty="0">
              <a:solidFill>
                <a:srgbClr val="000000"/>
              </a:solidFill>
            </a:endParaRPr>
          </a:p>
        </p:txBody>
      </p:sp>
      <p:sp>
        <p:nvSpPr>
          <p:cNvPr id="35" name="TextBox 35"/>
          <p:cNvSpPr txBox="1"/>
          <p:nvPr/>
        </p:nvSpPr>
        <p:spPr>
          <a:xfrm>
            <a:off x="1522974" y="5283966"/>
            <a:ext cx="3614553" cy="417871"/>
          </a:xfrm>
          <a:prstGeom prst="rect">
            <a:avLst/>
          </a:prstGeom>
        </p:spPr>
        <p:txBody>
          <a:bodyPr lIns="0" tIns="0" rIns="0" bIns="0" rtlCol="0" anchor="t">
            <a:spAutoFit/>
          </a:bodyPr>
          <a:lstStyle/>
          <a:p>
            <a:pPr>
              <a:lnSpc>
                <a:spcPts val="3499"/>
              </a:lnSpc>
            </a:pPr>
            <a:r>
              <a:rPr lang="en-US" sz="2400" b="1" dirty="0">
                <a:solidFill>
                  <a:srgbClr val="000000"/>
                </a:solidFill>
              </a:rPr>
              <a:t>Solutions.</a:t>
            </a:r>
          </a:p>
        </p:txBody>
      </p:sp>
      <p:sp>
        <p:nvSpPr>
          <p:cNvPr id="36" name="TextBox 36"/>
          <p:cNvSpPr txBox="1"/>
          <p:nvPr/>
        </p:nvSpPr>
        <p:spPr>
          <a:xfrm>
            <a:off x="1490847" y="4207396"/>
            <a:ext cx="3614553" cy="417871"/>
          </a:xfrm>
          <a:prstGeom prst="rect">
            <a:avLst/>
          </a:prstGeom>
        </p:spPr>
        <p:txBody>
          <a:bodyPr lIns="0" tIns="0" rIns="0" bIns="0" rtlCol="0" anchor="t">
            <a:spAutoFit/>
          </a:bodyPr>
          <a:lstStyle/>
          <a:p>
            <a:pPr>
              <a:lnSpc>
                <a:spcPts val="3499"/>
              </a:lnSpc>
            </a:pPr>
            <a:r>
              <a:rPr lang="en-US" sz="2400" b="1" dirty="0">
                <a:solidFill>
                  <a:srgbClr val="000000"/>
                </a:solidFill>
              </a:rPr>
              <a:t>Problems.</a:t>
            </a:r>
          </a:p>
        </p:txBody>
      </p:sp>
      <p:sp>
        <p:nvSpPr>
          <p:cNvPr id="38" name="TextBox 38"/>
          <p:cNvSpPr txBox="1"/>
          <p:nvPr/>
        </p:nvSpPr>
        <p:spPr>
          <a:xfrm>
            <a:off x="1507445" y="6687163"/>
            <a:ext cx="3614553" cy="417871"/>
          </a:xfrm>
          <a:prstGeom prst="rect">
            <a:avLst/>
          </a:prstGeom>
        </p:spPr>
        <p:txBody>
          <a:bodyPr lIns="0" tIns="0" rIns="0" bIns="0" rtlCol="0" anchor="t">
            <a:spAutoFit/>
          </a:bodyPr>
          <a:lstStyle/>
          <a:p>
            <a:pPr>
              <a:lnSpc>
                <a:spcPts val="3499"/>
              </a:lnSpc>
            </a:pPr>
            <a:r>
              <a:rPr lang="en-US" sz="2400" b="1" dirty="0">
                <a:solidFill>
                  <a:srgbClr val="000000"/>
                </a:solidFill>
              </a:rPr>
              <a:t>Target Market.</a:t>
            </a:r>
          </a:p>
        </p:txBody>
      </p:sp>
      <p:grpSp>
        <p:nvGrpSpPr>
          <p:cNvPr id="42" name="Group 28">
            <a:extLst>
              <a:ext uri="{FF2B5EF4-FFF2-40B4-BE49-F238E27FC236}">
                <a16:creationId xmlns:a16="http://schemas.microsoft.com/office/drawing/2014/main" id="{85055F1C-2214-BC98-C7E2-5849FF13040D}"/>
              </a:ext>
            </a:extLst>
          </p:cNvPr>
          <p:cNvGrpSpPr/>
          <p:nvPr/>
        </p:nvGrpSpPr>
        <p:grpSpPr>
          <a:xfrm>
            <a:off x="427637" y="8863381"/>
            <a:ext cx="969409" cy="986123"/>
            <a:chOff x="0" y="0"/>
            <a:chExt cx="812800" cy="826814"/>
          </a:xfrm>
        </p:grpSpPr>
        <p:sp>
          <p:nvSpPr>
            <p:cNvPr id="43" name="Freeform 29">
              <a:extLst>
                <a:ext uri="{FF2B5EF4-FFF2-40B4-BE49-F238E27FC236}">
                  <a16:creationId xmlns:a16="http://schemas.microsoft.com/office/drawing/2014/main" id="{7B656C7A-4FF9-DB60-66D2-8B48B2CBEDE9}"/>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44" name="TextBox 30">
              <a:extLst>
                <a:ext uri="{FF2B5EF4-FFF2-40B4-BE49-F238E27FC236}">
                  <a16:creationId xmlns:a16="http://schemas.microsoft.com/office/drawing/2014/main" id="{305F7A5C-68B8-CE92-250D-7F8154F2F042}"/>
                </a:ext>
              </a:extLst>
            </p:cNvPr>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US" sz="2400" b="1" dirty="0">
                  <a:solidFill>
                    <a:srgbClr val="17726D"/>
                  </a:solidFill>
                </a:rPr>
                <a:t>06</a:t>
              </a:r>
            </a:p>
          </p:txBody>
        </p:sp>
      </p:grpSp>
      <p:sp>
        <p:nvSpPr>
          <p:cNvPr id="45" name="TextBox 39">
            <a:extLst>
              <a:ext uri="{FF2B5EF4-FFF2-40B4-BE49-F238E27FC236}">
                <a16:creationId xmlns:a16="http://schemas.microsoft.com/office/drawing/2014/main" id="{71FA47F2-E6DA-3301-9321-7E67EA1EFB16}"/>
              </a:ext>
            </a:extLst>
          </p:cNvPr>
          <p:cNvSpPr txBox="1"/>
          <p:nvPr/>
        </p:nvSpPr>
        <p:spPr>
          <a:xfrm>
            <a:off x="1473188" y="7911784"/>
            <a:ext cx="3614553" cy="417871"/>
          </a:xfrm>
          <a:prstGeom prst="rect">
            <a:avLst/>
          </a:prstGeom>
        </p:spPr>
        <p:txBody>
          <a:bodyPr lIns="0" tIns="0" rIns="0" bIns="0" rtlCol="0" anchor="t">
            <a:spAutoFit/>
          </a:bodyPr>
          <a:lstStyle/>
          <a:p>
            <a:pPr>
              <a:lnSpc>
                <a:spcPts val="3499"/>
              </a:lnSpc>
            </a:pPr>
            <a:r>
              <a:rPr lang="en-US" sz="2400" b="1" dirty="0">
                <a:solidFill>
                  <a:srgbClr val="000000"/>
                </a:solidFill>
              </a:rPr>
              <a:t>Business Model. </a:t>
            </a:r>
          </a:p>
        </p:txBody>
      </p:sp>
      <p:grpSp>
        <p:nvGrpSpPr>
          <p:cNvPr id="47" name="Group 28">
            <a:extLst>
              <a:ext uri="{FF2B5EF4-FFF2-40B4-BE49-F238E27FC236}">
                <a16:creationId xmlns:a16="http://schemas.microsoft.com/office/drawing/2014/main" id="{1557B9AF-EBB8-E14D-B847-EFDEEEB77E20}"/>
              </a:ext>
            </a:extLst>
          </p:cNvPr>
          <p:cNvGrpSpPr/>
          <p:nvPr/>
        </p:nvGrpSpPr>
        <p:grpSpPr>
          <a:xfrm>
            <a:off x="4713297" y="2837509"/>
            <a:ext cx="969409" cy="986123"/>
            <a:chOff x="0" y="0"/>
            <a:chExt cx="812800" cy="826814"/>
          </a:xfrm>
        </p:grpSpPr>
        <p:sp>
          <p:nvSpPr>
            <p:cNvPr id="48" name="Freeform 29">
              <a:extLst>
                <a:ext uri="{FF2B5EF4-FFF2-40B4-BE49-F238E27FC236}">
                  <a16:creationId xmlns:a16="http://schemas.microsoft.com/office/drawing/2014/main" id="{C390B739-D853-2C69-7792-1B1D7E6B4B67}"/>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49" name="TextBox 30">
              <a:extLst>
                <a:ext uri="{FF2B5EF4-FFF2-40B4-BE49-F238E27FC236}">
                  <a16:creationId xmlns:a16="http://schemas.microsoft.com/office/drawing/2014/main" id="{30A49286-9DFA-F097-ABF2-13D1143D2363}"/>
                </a:ext>
              </a:extLst>
            </p:cNvPr>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US" sz="2400" b="1" dirty="0">
                  <a:solidFill>
                    <a:srgbClr val="17726D"/>
                  </a:solidFill>
                </a:rPr>
                <a:t>07</a:t>
              </a:r>
            </a:p>
          </p:txBody>
        </p:sp>
      </p:grpSp>
      <p:pic>
        <p:nvPicPr>
          <p:cNvPr id="52" name="Picture 51">
            <a:extLst>
              <a:ext uri="{FF2B5EF4-FFF2-40B4-BE49-F238E27FC236}">
                <a16:creationId xmlns:a16="http://schemas.microsoft.com/office/drawing/2014/main" id="{858327B9-733D-5702-4792-750252C1324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6223" t="25560" r="26361" b="24482"/>
          <a:stretch/>
        </p:blipFill>
        <p:spPr>
          <a:xfrm>
            <a:off x="14256568" y="5058627"/>
            <a:ext cx="2551952" cy="2688822"/>
          </a:xfrm>
          <a:prstGeom prst="rect">
            <a:avLst/>
          </a:prstGeom>
        </p:spPr>
      </p:pic>
      <p:grpSp>
        <p:nvGrpSpPr>
          <p:cNvPr id="54" name="Group 28">
            <a:extLst>
              <a:ext uri="{FF2B5EF4-FFF2-40B4-BE49-F238E27FC236}">
                <a16:creationId xmlns:a16="http://schemas.microsoft.com/office/drawing/2014/main" id="{7CB45DCA-DC98-8842-8DB5-2D5B2FD6E2DF}"/>
              </a:ext>
            </a:extLst>
          </p:cNvPr>
          <p:cNvGrpSpPr/>
          <p:nvPr/>
        </p:nvGrpSpPr>
        <p:grpSpPr>
          <a:xfrm>
            <a:off x="4749944" y="3941353"/>
            <a:ext cx="969409" cy="986123"/>
            <a:chOff x="0" y="0"/>
            <a:chExt cx="812800" cy="826814"/>
          </a:xfrm>
        </p:grpSpPr>
        <p:sp>
          <p:nvSpPr>
            <p:cNvPr id="55" name="Freeform 29">
              <a:extLst>
                <a:ext uri="{FF2B5EF4-FFF2-40B4-BE49-F238E27FC236}">
                  <a16:creationId xmlns:a16="http://schemas.microsoft.com/office/drawing/2014/main" id="{02626459-87F5-1C63-C7C9-21DBD4A9CB6F}"/>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56" name="TextBox 30">
              <a:extLst>
                <a:ext uri="{FF2B5EF4-FFF2-40B4-BE49-F238E27FC236}">
                  <a16:creationId xmlns:a16="http://schemas.microsoft.com/office/drawing/2014/main" id="{3386D36C-E152-3F85-221C-2CF8D08F99F3}"/>
                </a:ext>
              </a:extLst>
            </p:cNvPr>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US" sz="2400" b="1" dirty="0">
                  <a:solidFill>
                    <a:srgbClr val="17726D"/>
                  </a:solidFill>
                </a:rPr>
                <a:t>08</a:t>
              </a:r>
            </a:p>
          </p:txBody>
        </p:sp>
      </p:grpSp>
      <p:grpSp>
        <p:nvGrpSpPr>
          <p:cNvPr id="50" name="Group 28">
            <a:extLst>
              <a:ext uri="{FF2B5EF4-FFF2-40B4-BE49-F238E27FC236}">
                <a16:creationId xmlns:a16="http://schemas.microsoft.com/office/drawing/2014/main" id="{7CB45DCA-DC98-8842-8DB5-2D5B2FD6E2DF}"/>
              </a:ext>
            </a:extLst>
          </p:cNvPr>
          <p:cNvGrpSpPr/>
          <p:nvPr/>
        </p:nvGrpSpPr>
        <p:grpSpPr>
          <a:xfrm>
            <a:off x="4777548" y="5104104"/>
            <a:ext cx="969409" cy="986123"/>
            <a:chOff x="0" y="0"/>
            <a:chExt cx="812800" cy="826814"/>
          </a:xfrm>
        </p:grpSpPr>
        <p:sp>
          <p:nvSpPr>
            <p:cNvPr id="51" name="Freeform 29">
              <a:extLst>
                <a:ext uri="{FF2B5EF4-FFF2-40B4-BE49-F238E27FC236}">
                  <a16:creationId xmlns:a16="http://schemas.microsoft.com/office/drawing/2014/main" id="{02626459-87F5-1C63-C7C9-21DBD4A9CB6F}"/>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57" name="TextBox 30">
              <a:extLst>
                <a:ext uri="{FF2B5EF4-FFF2-40B4-BE49-F238E27FC236}">
                  <a16:creationId xmlns:a16="http://schemas.microsoft.com/office/drawing/2014/main" id="{3386D36C-E152-3F85-221C-2CF8D08F99F3}"/>
                </a:ext>
              </a:extLst>
            </p:cNvPr>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US" sz="2400" b="1" dirty="0">
                  <a:solidFill>
                    <a:srgbClr val="17726D"/>
                  </a:solidFill>
                </a:rPr>
                <a:t>09</a:t>
              </a:r>
            </a:p>
          </p:txBody>
        </p:sp>
      </p:grpSp>
      <p:grpSp>
        <p:nvGrpSpPr>
          <p:cNvPr id="58" name="Group 28">
            <a:extLst>
              <a:ext uri="{FF2B5EF4-FFF2-40B4-BE49-F238E27FC236}">
                <a16:creationId xmlns:a16="http://schemas.microsoft.com/office/drawing/2014/main" id="{7CB45DCA-DC98-8842-8DB5-2D5B2FD6E2DF}"/>
              </a:ext>
            </a:extLst>
          </p:cNvPr>
          <p:cNvGrpSpPr/>
          <p:nvPr/>
        </p:nvGrpSpPr>
        <p:grpSpPr>
          <a:xfrm>
            <a:off x="4794950" y="6397901"/>
            <a:ext cx="969409" cy="986123"/>
            <a:chOff x="0" y="0"/>
            <a:chExt cx="812800" cy="826814"/>
          </a:xfrm>
        </p:grpSpPr>
        <p:sp>
          <p:nvSpPr>
            <p:cNvPr id="59" name="Freeform 29">
              <a:extLst>
                <a:ext uri="{FF2B5EF4-FFF2-40B4-BE49-F238E27FC236}">
                  <a16:creationId xmlns:a16="http://schemas.microsoft.com/office/drawing/2014/main" id="{02626459-87F5-1C63-C7C9-21DBD4A9CB6F}"/>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61" name="TextBox 30">
              <a:extLst>
                <a:ext uri="{FF2B5EF4-FFF2-40B4-BE49-F238E27FC236}">
                  <a16:creationId xmlns:a16="http://schemas.microsoft.com/office/drawing/2014/main" id="{3386D36C-E152-3F85-221C-2CF8D08F99F3}"/>
                </a:ext>
              </a:extLst>
            </p:cNvPr>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IN" sz="2400" b="1" dirty="0">
                  <a:solidFill>
                    <a:srgbClr val="17726D"/>
                  </a:solidFill>
                </a:rPr>
                <a:t>10</a:t>
              </a:r>
              <a:endParaRPr lang="en-US" sz="2400" b="1" dirty="0">
                <a:solidFill>
                  <a:srgbClr val="17726D"/>
                </a:solidFill>
              </a:endParaRPr>
            </a:p>
          </p:txBody>
        </p:sp>
      </p:grpSp>
      <p:grpSp>
        <p:nvGrpSpPr>
          <p:cNvPr id="62" name="Group 28">
            <a:extLst>
              <a:ext uri="{FF2B5EF4-FFF2-40B4-BE49-F238E27FC236}">
                <a16:creationId xmlns:a16="http://schemas.microsoft.com/office/drawing/2014/main" id="{7CB45DCA-DC98-8842-8DB5-2D5B2FD6E2DF}"/>
              </a:ext>
            </a:extLst>
          </p:cNvPr>
          <p:cNvGrpSpPr/>
          <p:nvPr/>
        </p:nvGrpSpPr>
        <p:grpSpPr>
          <a:xfrm>
            <a:off x="4800290" y="7701969"/>
            <a:ext cx="969409" cy="986123"/>
            <a:chOff x="0" y="0"/>
            <a:chExt cx="812800" cy="826814"/>
          </a:xfrm>
        </p:grpSpPr>
        <p:sp>
          <p:nvSpPr>
            <p:cNvPr id="63" name="Freeform 29">
              <a:extLst>
                <a:ext uri="{FF2B5EF4-FFF2-40B4-BE49-F238E27FC236}">
                  <a16:creationId xmlns:a16="http://schemas.microsoft.com/office/drawing/2014/main" id="{02626459-87F5-1C63-C7C9-21DBD4A9CB6F}"/>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64" name="TextBox 30">
              <a:extLst>
                <a:ext uri="{FF2B5EF4-FFF2-40B4-BE49-F238E27FC236}">
                  <a16:creationId xmlns:a16="http://schemas.microsoft.com/office/drawing/2014/main" id="{3386D36C-E152-3F85-221C-2CF8D08F99F3}"/>
                </a:ext>
              </a:extLst>
            </p:cNvPr>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IN" sz="2400" b="1" dirty="0">
                  <a:solidFill>
                    <a:srgbClr val="17726D"/>
                  </a:solidFill>
                </a:rPr>
                <a:t>11</a:t>
              </a:r>
              <a:endParaRPr lang="en-US" sz="2400" b="1" dirty="0">
                <a:solidFill>
                  <a:srgbClr val="17726D"/>
                </a:solidFill>
              </a:endParaRPr>
            </a:p>
          </p:txBody>
        </p:sp>
      </p:grpSp>
      <p:grpSp>
        <p:nvGrpSpPr>
          <p:cNvPr id="65" name="Group 28">
            <a:extLst>
              <a:ext uri="{FF2B5EF4-FFF2-40B4-BE49-F238E27FC236}">
                <a16:creationId xmlns:a16="http://schemas.microsoft.com/office/drawing/2014/main" id="{7CB45DCA-DC98-8842-8DB5-2D5B2FD6E2DF}"/>
              </a:ext>
            </a:extLst>
          </p:cNvPr>
          <p:cNvGrpSpPr/>
          <p:nvPr/>
        </p:nvGrpSpPr>
        <p:grpSpPr>
          <a:xfrm>
            <a:off x="4832691" y="8864948"/>
            <a:ext cx="969409" cy="986123"/>
            <a:chOff x="0" y="0"/>
            <a:chExt cx="812800" cy="826814"/>
          </a:xfrm>
        </p:grpSpPr>
        <p:sp>
          <p:nvSpPr>
            <p:cNvPr id="66" name="Freeform 29">
              <a:extLst>
                <a:ext uri="{FF2B5EF4-FFF2-40B4-BE49-F238E27FC236}">
                  <a16:creationId xmlns:a16="http://schemas.microsoft.com/office/drawing/2014/main" id="{02626459-87F5-1C63-C7C9-21DBD4A9CB6F}"/>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67" name="TextBox 30">
              <a:extLst>
                <a:ext uri="{FF2B5EF4-FFF2-40B4-BE49-F238E27FC236}">
                  <a16:creationId xmlns:a16="http://schemas.microsoft.com/office/drawing/2014/main" id="{3386D36C-E152-3F85-221C-2CF8D08F99F3}"/>
                </a:ext>
              </a:extLst>
            </p:cNvPr>
            <p:cNvSpPr txBox="1"/>
            <p:nvPr/>
          </p:nvSpPr>
          <p:spPr>
            <a:xfrm>
              <a:off x="76200" y="1314"/>
              <a:ext cx="660400" cy="747987"/>
            </a:xfrm>
            <a:prstGeom prst="rect">
              <a:avLst/>
            </a:prstGeom>
          </p:spPr>
          <p:txBody>
            <a:bodyPr lIns="44470" tIns="44470" rIns="44470" bIns="44470" rtlCol="0" anchor="ctr"/>
            <a:lstStyle/>
            <a:p>
              <a:pPr algn="ctr">
                <a:lnSpc>
                  <a:spcPts val="4759"/>
                </a:lnSpc>
              </a:pPr>
              <a:r>
                <a:rPr lang="en-IN" sz="2400" b="1" dirty="0">
                  <a:solidFill>
                    <a:srgbClr val="17726D"/>
                  </a:solidFill>
                </a:rPr>
                <a:t>12</a:t>
              </a:r>
              <a:endParaRPr lang="en-US" sz="2400" b="1" dirty="0">
                <a:solidFill>
                  <a:srgbClr val="17726D"/>
                </a:solidFill>
              </a:endParaRPr>
            </a:p>
          </p:txBody>
        </p:sp>
      </p:grpSp>
      <p:sp>
        <p:nvSpPr>
          <p:cNvPr id="68" name="TextBox 39">
            <a:extLst>
              <a:ext uri="{FF2B5EF4-FFF2-40B4-BE49-F238E27FC236}">
                <a16:creationId xmlns:a16="http://schemas.microsoft.com/office/drawing/2014/main" id="{04AE08C4-3F77-73DD-AE86-1949585051EA}"/>
              </a:ext>
            </a:extLst>
          </p:cNvPr>
          <p:cNvSpPr txBox="1"/>
          <p:nvPr/>
        </p:nvSpPr>
        <p:spPr>
          <a:xfrm>
            <a:off x="5831632" y="7893981"/>
            <a:ext cx="3614553" cy="417871"/>
          </a:xfrm>
          <a:prstGeom prst="rect">
            <a:avLst/>
          </a:prstGeom>
        </p:spPr>
        <p:txBody>
          <a:bodyPr lIns="0" tIns="0" rIns="0" bIns="0" rtlCol="0" anchor="t">
            <a:spAutoFit/>
          </a:bodyPr>
          <a:lstStyle/>
          <a:p>
            <a:pPr>
              <a:lnSpc>
                <a:spcPts val="3499"/>
              </a:lnSpc>
            </a:pPr>
            <a:r>
              <a:rPr lang="en-US" sz="2400" b="1" dirty="0"/>
              <a:t>Memories While Making.</a:t>
            </a:r>
            <a:endParaRPr lang="en-US" sz="2400" b="1" dirty="0">
              <a:solidFill>
                <a:srgbClr val="000000"/>
              </a:solidFill>
            </a:endParaRPr>
          </a:p>
        </p:txBody>
      </p:sp>
      <p:sp>
        <p:nvSpPr>
          <p:cNvPr id="69" name="Rectangle 68"/>
          <p:cNvSpPr/>
          <p:nvPr/>
        </p:nvSpPr>
        <p:spPr>
          <a:xfrm>
            <a:off x="5781742" y="3441421"/>
            <a:ext cx="3416320" cy="2279920"/>
          </a:xfrm>
          <a:prstGeom prst="rect">
            <a:avLst/>
          </a:prstGeom>
        </p:spPr>
        <p:txBody>
          <a:bodyPr wrap="none">
            <a:spAutoFit/>
          </a:bodyPr>
          <a:lstStyle/>
          <a:p>
            <a:pPr>
              <a:lnSpc>
                <a:spcPts val="21873"/>
              </a:lnSpc>
            </a:pPr>
            <a:r>
              <a:rPr lang="en-US" sz="2400" b="1" dirty="0"/>
              <a:t>Analytical Calculations &amp; </a:t>
            </a:r>
          </a:p>
        </p:txBody>
      </p:sp>
      <p:sp>
        <p:nvSpPr>
          <p:cNvPr id="70" name="Rectangle 69"/>
          <p:cNvSpPr/>
          <p:nvPr/>
        </p:nvSpPr>
        <p:spPr>
          <a:xfrm>
            <a:off x="5859577" y="4151936"/>
            <a:ext cx="2949141" cy="510204"/>
          </a:xfrm>
          <a:prstGeom prst="rect">
            <a:avLst/>
          </a:prstGeom>
        </p:spPr>
        <p:txBody>
          <a:bodyPr wrap="none">
            <a:spAutoFit/>
          </a:bodyPr>
          <a:lstStyle/>
          <a:p>
            <a:pPr>
              <a:lnSpc>
                <a:spcPts val="3499"/>
              </a:lnSpc>
            </a:pPr>
            <a:r>
              <a:rPr lang="en-IN" sz="2400" b="1" dirty="0">
                <a:solidFill>
                  <a:srgbClr val="000000"/>
                </a:solidFill>
              </a:rPr>
              <a:t>Validation &amp; Traction.</a:t>
            </a:r>
            <a:endParaRPr lang="en-US" sz="2400" b="1" dirty="0">
              <a:solidFill>
                <a:srgbClr val="000000"/>
              </a:solidFill>
            </a:endParaRPr>
          </a:p>
        </p:txBody>
      </p:sp>
      <p:sp>
        <p:nvSpPr>
          <p:cNvPr id="71" name="TextBox 39"/>
          <p:cNvSpPr txBox="1"/>
          <p:nvPr/>
        </p:nvSpPr>
        <p:spPr>
          <a:xfrm>
            <a:off x="5765254" y="5562281"/>
            <a:ext cx="3614553" cy="417871"/>
          </a:xfrm>
          <a:prstGeom prst="rect">
            <a:avLst/>
          </a:prstGeom>
        </p:spPr>
        <p:txBody>
          <a:bodyPr lIns="0" tIns="0" rIns="0" bIns="0" rtlCol="0" anchor="t">
            <a:spAutoFit/>
          </a:bodyPr>
          <a:lstStyle/>
          <a:p>
            <a:pPr>
              <a:lnSpc>
                <a:spcPts val="3499"/>
              </a:lnSpc>
            </a:pPr>
            <a:r>
              <a:rPr lang="en-IN" sz="2400" b="1" dirty="0">
                <a:solidFill>
                  <a:srgbClr val="000000"/>
                </a:solidFill>
              </a:rPr>
              <a:t> Core structure of product. </a:t>
            </a:r>
            <a:endParaRPr lang="en-US" sz="2400" b="1" dirty="0">
              <a:solidFill>
                <a:srgbClr val="000000"/>
              </a:solidFill>
            </a:endParaRPr>
          </a:p>
        </p:txBody>
      </p:sp>
      <p:sp>
        <p:nvSpPr>
          <p:cNvPr id="2" name="TextBox 39"/>
          <p:cNvSpPr txBox="1"/>
          <p:nvPr/>
        </p:nvSpPr>
        <p:spPr>
          <a:xfrm>
            <a:off x="5873538" y="6687163"/>
            <a:ext cx="3614553" cy="417871"/>
          </a:xfrm>
          <a:prstGeom prst="rect">
            <a:avLst/>
          </a:prstGeom>
        </p:spPr>
        <p:txBody>
          <a:bodyPr lIns="0" tIns="0" rIns="0" bIns="0" rtlCol="0" anchor="t">
            <a:spAutoFit/>
          </a:bodyPr>
          <a:lstStyle/>
          <a:p>
            <a:pPr>
              <a:lnSpc>
                <a:spcPts val="3499"/>
              </a:lnSpc>
            </a:pPr>
            <a:r>
              <a:rPr lang="en-US" sz="2400" b="1" dirty="0">
                <a:solidFill>
                  <a:srgbClr val="000000"/>
                </a:solidFill>
              </a:rPr>
              <a:t>Market Competition.</a:t>
            </a:r>
          </a:p>
        </p:txBody>
      </p:sp>
      <p:sp>
        <p:nvSpPr>
          <p:cNvPr id="4" name="TextBox 39">
            <a:extLst>
              <a:ext uri="{FF2B5EF4-FFF2-40B4-BE49-F238E27FC236}">
                <a16:creationId xmlns:a16="http://schemas.microsoft.com/office/drawing/2014/main" id="{31D19383-4062-F624-7AAC-1D8C2CA4C2E1}"/>
              </a:ext>
            </a:extLst>
          </p:cNvPr>
          <p:cNvSpPr txBox="1"/>
          <p:nvPr/>
        </p:nvSpPr>
        <p:spPr>
          <a:xfrm>
            <a:off x="1445938" y="8845730"/>
            <a:ext cx="3614553" cy="866712"/>
          </a:xfrm>
          <a:prstGeom prst="rect">
            <a:avLst/>
          </a:prstGeom>
        </p:spPr>
        <p:txBody>
          <a:bodyPr lIns="0" tIns="0" rIns="0" bIns="0" rtlCol="0" anchor="t">
            <a:spAutoFit/>
          </a:bodyPr>
          <a:lstStyle/>
          <a:p>
            <a:pPr>
              <a:lnSpc>
                <a:spcPts val="3499"/>
              </a:lnSpc>
            </a:pPr>
            <a:r>
              <a:rPr lang="en-US" sz="2400" b="1" dirty="0">
                <a:solidFill>
                  <a:srgbClr val="000000"/>
                </a:solidFill>
              </a:rPr>
              <a:t>Value Propagation &amp;</a:t>
            </a:r>
          </a:p>
          <a:p>
            <a:pPr>
              <a:lnSpc>
                <a:spcPts val="3499"/>
              </a:lnSpc>
            </a:pPr>
            <a:r>
              <a:rPr lang="en-IN" sz="2400" b="1" dirty="0">
                <a:solidFill>
                  <a:srgbClr val="000000"/>
                </a:solidFill>
              </a:rPr>
              <a:t>Customer Segment</a:t>
            </a:r>
            <a:r>
              <a:rPr lang="en-US" sz="2400" b="1" dirty="0">
                <a:solidFill>
                  <a:srgbClr val="000000"/>
                </a:solidFill>
              </a:rPr>
              <a:t>.</a:t>
            </a:r>
          </a:p>
        </p:txBody>
      </p:sp>
      <p:sp>
        <p:nvSpPr>
          <p:cNvPr id="22" name="TextBox 34">
            <a:extLst>
              <a:ext uri="{FF2B5EF4-FFF2-40B4-BE49-F238E27FC236}">
                <a16:creationId xmlns:a16="http://schemas.microsoft.com/office/drawing/2014/main" id="{6C97FCC6-9956-5875-3B89-528E17BCCB39}"/>
              </a:ext>
            </a:extLst>
          </p:cNvPr>
          <p:cNvSpPr txBox="1"/>
          <p:nvPr/>
        </p:nvSpPr>
        <p:spPr>
          <a:xfrm>
            <a:off x="5914586" y="3153359"/>
            <a:ext cx="3614553" cy="417871"/>
          </a:xfrm>
          <a:prstGeom prst="rect">
            <a:avLst/>
          </a:prstGeom>
        </p:spPr>
        <p:txBody>
          <a:bodyPr lIns="0" tIns="0" rIns="0" bIns="0" rtlCol="0" anchor="t">
            <a:spAutoFit/>
          </a:bodyPr>
          <a:lstStyle/>
          <a:p>
            <a:pPr>
              <a:lnSpc>
                <a:spcPts val="3499"/>
              </a:lnSpc>
            </a:pPr>
            <a:r>
              <a:rPr lang="en-US" sz="2400" b="1" dirty="0">
                <a:solidFill>
                  <a:srgbClr val="000000"/>
                </a:solidFill>
              </a:rPr>
              <a:t>GTM - Strategy.</a:t>
            </a:r>
          </a:p>
        </p:txBody>
      </p:sp>
      <p:sp>
        <p:nvSpPr>
          <p:cNvPr id="23" name="TextBox 39">
            <a:extLst>
              <a:ext uri="{FF2B5EF4-FFF2-40B4-BE49-F238E27FC236}">
                <a16:creationId xmlns:a16="http://schemas.microsoft.com/office/drawing/2014/main" id="{EA0A3924-F150-2A96-FCA6-EF8A49BD4FE5}"/>
              </a:ext>
            </a:extLst>
          </p:cNvPr>
          <p:cNvSpPr txBox="1"/>
          <p:nvPr/>
        </p:nvSpPr>
        <p:spPr>
          <a:xfrm>
            <a:off x="5831632" y="9118117"/>
            <a:ext cx="3614553" cy="417871"/>
          </a:xfrm>
          <a:prstGeom prst="rect">
            <a:avLst/>
          </a:prstGeom>
        </p:spPr>
        <p:txBody>
          <a:bodyPr lIns="0" tIns="0" rIns="0" bIns="0" rtlCol="0" anchor="t">
            <a:spAutoFit/>
          </a:bodyPr>
          <a:lstStyle/>
          <a:p>
            <a:pPr>
              <a:lnSpc>
                <a:spcPts val="3499"/>
              </a:lnSpc>
            </a:pPr>
            <a:r>
              <a:rPr lang="en-US" sz="2400" b="1" dirty="0"/>
              <a:t>Q&amp;A.</a:t>
            </a:r>
            <a:endParaRPr lang="en-US" sz="2400" b="1" dirty="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270195" y="0"/>
            <a:ext cx="5017805" cy="10287000"/>
            <a:chOff x="0" y="0"/>
            <a:chExt cx="1321562" cy="2709333"/>
          </a:xfrm>
        </p:grpSpPr>
        <p:sp>
          <p:nvSpPr>
            <p:cNvPr id="3" name="Freeform 3"/>
            <p:cNvSpPr/>
            <p:nvPr/>
          </p:nvSpPr>
          <p:spPr>
            <a:xfrm>
              <a:off x="0" y="0"/>
              <a:ext cx="1321562" cy="2709333"/>
            </a:xfrm>
            <a:custGeom>
              <a:avLst/>
              <a:gdLst/>
              <a:ahLst/>
              <a:cxnLst/>
              <a:rect l="l" t="t" r="r" b="b"/>
              <a:pathLst>
                <a:path w="1321562" h="2709333">
                  <a:moveTo>
                    <a:pt x="0" y="0"/>
                  </a:moveTo>
                  <a:lnTo>
                    <a:pt x="1321562" y="0"/>
                  </a:lnTo>
                  <a:lnTo>
                    <a:pt x="1321562" y="2709333"/>
                  </a:lnTo>
                  <a:lnTo>
                    <a:pt x="0" y="2709333"/>
                  </a:lnTo>
                  <a:close/>
                </a:path>
              </a:pathLst>
            </a:custGeom>
            <a:solidFill>
              <a:srgbClr val="17726D"/>
            </a:solidFill>
          </p:spPr>
        </p:sp>
        <p:sp>
          <p:nvSpPr>
            <p:cNvPr id="4" name="TextBox 4"/>
            <p:cNvSpPr txBox="1"/>
            <p:nvPr/>
          </p:nvSpPr>
          <p:spPr>
            <a:xfrm>
              <a:off x="0" y="-47625"/>
              <a:ext cx="1321562" cy="2756958"/>
            </a:xfrm>
            <a:prstGeom prst="rect">
              <a:avLst/>
            </a:prstGeom>
          </p:spPr>
          <p:txBody>
            <a:bodyPr lIns="50800" tIns="50800" rIns="50800" bIns="50800" rtlCol="0" anchor="ctr"/>
            <a:lstStyle/>
            <a:p>
              <a:pPr algn="ctr">
                <a:lnSpc>
                  <a:spcPts val="2479"/>
                </a:lnSpc>
              </a:pPr>
              <a:endParaRPr/>
            </a:p>
          </p:txBody>
        </p:sp>
      </p:grpSp>
      <p:grpSp>
        <p:nvGrpSpPr>
          <p:cNvPr id="5" name="Group 5"/>
          <p:cNvGrpSpPr/>
          <p:nvPr/>
        </p:nvGrpSpPr>
        <p:grpSpPr>
          <a:xfrm>
            <a:off x="16812859" y="1"/>
            <a:ext cx="1475141" cy="1409700"/>
            <a:chOff x="0" y="0"/>
            <a:chExt cx="270933" cy="299104"/>
          </a:xfrm>
        </p:grpSpPr>
        <p:sp>
          <p:nvSpPr>
            <p:cNvPr id="6" name="Freeform 6"/>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7" name="TextBox 7"/>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grpSp>
        <p:nvGrpSpPr>
          <p:cNvPr id="8" name="Group 8"/>
          <p:cNvGrpSpPr/>
          <p:nvPr/>
        </p:nvGrpSpPr>
        <p:grpSpPr>
          <a:xfrm>
            <a:off x="10866642" y="0"/>
            <a:ext cx="1028700" cy="1135661"/>
            <a:chOff x="0" y="0"/>
            <a:chExt cx="270933" cy="299104"/>
          </a:xfrm>
        </p:grpSpPr>
        <p:sp>
          <p:nvSpPr>
            <p:cNvPr id="9" name="Freeform 9"/>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10" name="TextBox 10"/>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16" name="TextBox 16"/>
          <p:cNvSpPr txBox="1"/>
          <p:nvPr/>
        </p:nvSpPr>
        <p:spPr>
          <a:xfrm>
            <a:off x="533400" y="415290"/>
            <a:ext cx="7158103" cy="994410"/>
          </a:xfrm>
          <a:prstGeom prst="rect">
            <a:avLst/>
          </a:prstGeom>
        </p:spPr>
        <p:txBody>
          <a:bodyPr lIns="0" tIns="0" rIns="0" bIns="0" rtlCol="0" anchor="t">
            <a:spAutoFit/>
          </a:bodyPr>
          <a:lstStyle/>
          <a:p>
            <a:pPr>
              <a:lnSpc>
                <a:spcPts val="7560"/>
              </a:lnSpc>
            </a:pPr>
            <a:r>
              <a:rPr lang="en-US" sz="7200" dirty="0">
                <a:solidFill>
                  <a:srgbClr val="17726D"/>
                </a:solidFill>
                <a:latin typeface="Inter Bold"/>
              </a:rPr>
              <a:t>Problems:</a:t>
            </a:r>
          </a:p>
        </p:txBody>
      </p:sp>
      <p:grpSp>
        <p:nvGrpSpPr>
          <p:cNvPr id="20" name="Group 20"/>
          <p:cNvGrpSpPr/>
          <p:nvPr/>
        </p:nvGrpSpPr>
        <p:grpSpPr>
          <a:xfrm>
            <a:off x="11019620" y="266700"/>
            <a:ext cx="715180" cy="71518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pic>
        <p:nvPicPr>
          <p:cNvPr id="12" name="Picture 11">
            <a:extLst>
              <a:ext uri="{FF2B5EF4-FFF2-40B4-BE49-F238E27FC236}">
                <a16:creationId xmlns:a16="http://schemas.microsoft.com/office/drawing/2014/main" id="{EEE756DA-5F9C-9777-09C7-EA83F3CE8C4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6767" t="26178" r="24722" b="21369"/>
          <a:stretch/>
        </p:blipFill>
        <p:spPr>
          <a:xfrm>
            <a:off x="16812859" y="-38100"/>
            <a:ext cx="1475141" cy="1595005"/>
          </a:xfrm>
          <a:prstGeom prst="rect">
            <a:avLst/>
          </a:prstGeom>
        </p:spPr>
      </p:pic>
      <p:pic>
        <p:nvPicPr>
          <p:cNvPr id="1026" name="Picture 2"/>
          <p:cNvPicPr>
            <a:picLocks noChangeAspect="1" noChangeArrowheads="1"/>
          </p:cNvPicPr>
          <p:nvPr/>
        </p:nvPicPr>
        <p:blipFill>
          <a:blip r:embed="rId3" cstate="print"/>
          <a:srcRect/>
          <a:stretch>
            <a:fillRect/>
          </a:stretch>
        </p:blipFill>
        <p:spPr bwMode="auto">
          <a:xfrm>
            <a:off x="9931166" y="3107748"/>
            <a:ext cx="8001000" cy="5334000"/>
          </a:xfrm>
          <a:prstGeom prst="rect">
            <a:avLst/>
          </a:prstGeom>
          <a:noFill/>
          <a:ln w="9525">
            <a:noFill/>
            <a:miter lim="800000"/>
            <a:headEnd/>
            <a:tailEnd/>
          </a:ln>
        </p:spPr>
      </p:pic>
      <p:sp>
        <p:nvSpPr>
          <p:cNvPr id="18" name="Rectangle 17"/>
          <p:cNvSpPr/>
          <p:nvPr/>
        </p:nvSpPr>
        <p:spPr>
          <a:xfrm>
            <a:off x="391642" y="759402"/>
            <a:ext cx="13030200" cy="3903504"/>
          </a:xfrm>
          <a:prstGeom prst="rect">
            <a:avLst/>
          </a:prstGeom>
        </p:spPr>
        <p:txBody>
          <a:bodyPr wrap="square">
            <a:spAutoFit/>
          </a:bodyPr>
          <a:lstStyle/>
          <a:p>
            <a:pPr algn="just">
              <a:lnSpc>
                <a:spcPct val="150000"/>
              </a:lnSpc>
            </a:pPr>
            <a:endParaRPr lang="en-US" sz="2800" b="1" dirty="0"/>
          </a:p>
          <a:p>
            <a:pPr algn="just">
              <a:lnSpc>
                <a:spcPct val="150000"/>
              </a:lnSpc>
              <a:buFont typeface="Wingdings" pitchFamily="2" charset="2"/>
              <a:buChar char="§"/>
            </a:pPr>
            <a:r>
              <a:rPr lang="en-US" sz="2800" b="1" dirty="0"/>
              <a:t>Power cuts typically involves the reliability of the power supply .</a:t>
            </a:r>
            <a:endParaRPr lang="en-IN" sz="2800" b="1" dirty="0"/>
          </a:p>
          <a:p>
            <a:pPr algn="just">
              <a:lnSpc>
                <a:spcPct val="150000"/>
              </a:lnSpc>
              <a:buFont typeface="Wingdings" pitchFamily="2" charset="2"/>
              <a:buChar char="§"/>
            </a:pPr>
            <a:r>
              <a:rPr lang="en-IN" sz="2800" b="1" dirty="0"/>
              <a:t>Transmission of Power .</a:t>
            </a:r>
          </a:p>
          <a:p>
            <a:pPr algn="just">
              <a:lnSpc>
                <a:spcPct val="150000"/>
              </a:lnSpc>
              <a:buFont typeface="Wingdings" pitchFamily="2" charset="2"/>
              <a:buChar char="§"/>
            </a:pPr>
            <a:r>
              <a:rPr lang="en-US" sz="2800" b="1" dirty="0"/>
              <a:t>Economic Impact.</a:t>
            </a:r>
            <a:endParaRPr lang="en-IN" sz="2800" b="1" dirty="0"/>
          </a:p>
          <a:p>
            <a:pPr algn="just">
              <a:lnSpc>
                <a:spcPct val="150000"/>
              </a:lnSpc>
              <a:buFont typeface="Wingdings" pitchFamily="2" charset="2"/>
              <a:buChar char="§"/>
            </a:pPr>
            <a:r>
              <a:rPr lang="en-IN" sz="2800" b="1" dirty="0"/>
              <a:t>High Power Bills .</a:t>
            </a:r>
          </a:p>
          <a:p>
            <a:pPr algn="just">
              <a:lnSpc>
                <a:spcPct val="150000"/>
              </a:lnSpc>
              <a:buFont typeface="Wingdings" pitchFamily="2" charset="2"/>
              <a:buChar char="§"/>
            </a:pPr>
            <a:r>
              <a:rPr lang="en-IN" sz="2800" b="1" dirty="0"/>
              <a:t>Middle Class Budget Issue .</a:t>
            </a:r>
          </a:p>
        </p:txBody>
      </p:sp>
      <p:sp>
        <p:nvSpPr>
          <p:cNvPr id="11" name="Rectangle 10">
            <a:extLst>
              <a:ext uri="{FF2B5EF4-FFF2-40B4-BE49-F238E27FC236}">
                <a16:creationId xmlns:a16="http://schemas.microsoft.com/office/drawing/2014/main" id="{EFCB61C6-2704-41E6-1A29-1BFBE8D53EC8}"/>
              </a:ext>
            </a:extLst>
          </p:cNvPr>
          <p:cNvSpPr/>
          <p:nvPr/>
        </p:nvSpPr>
        <p:spPr>
          <a:xfrm>
            <a:off x="314313" y="4717809"/>
            <a:ext cx="9144000" cy="1143262"/>
          </a:xfrm>
          <a:prstGeom prst="rect">
            <a:avLst/>
          </a:prstGeom>
        </p:spPr>
        <p:txBody>
          <a:bodyPr>
            <a:spAutoFit/>
          </a:bodyPr>
          <a:lstStyle/>
          <a:p>
            <a:pPr algn="just">
              <a:lnSpc>
                <a:spcPts val="4224"/>
              </a:lnSpc>
            </a:pPr>
            <a:r>
              <a:rPr lang="en-IN" sz="3200" b="1" u="sng" dirty="0">
                <a:solidFill>
                  <a:srgbClr val="17726D"/>
                </a:solidFill>
              </a:rPr>
              <a:t>How our Idea/Product fits to Renewable Energy:</a:t>
            </a:r>
          </a:p>
          <a:p>
            <a:pPr algn="just">
              <a:lnSpc>
                <a:spcPts val="4224"/>
              </a:lnSpc>
            </a:pPr>
            <a:endParaRPr lang="en-IN" sz="2800" b="1" u="sng" dirty="0">
              <a:solidFill>
                <a:srgbClr val="17726D"/>
              </a:solidFill>
            </a:endParaRPr>
          </a:p>
        </p:txBody>
      </p:sp>
      <p:sp>
        <p:nvSpPr>
          <p:cNvPr id="13" name="TextBox 12">
            <a:extLst>
              <a:ext uri="{FF2B5EF4-FFF2-40B4-BE49-F238E27FC236}">
                <a16:creationId xmlns:a16="http://schemas.microsoft.com/office/drawing/2014/main" id="{1E3638F0-9A7E-A05B-1923-8B61DC185883}"/>
              </a:ext>
            </a:extLst>
          </p:cNvPr>
          <p:cNvSpPr txBox="1"/>
          <p:nvPr/>
        </p:nvSpPr>
        <p:spPr>
          <a:xfrm>
            <a:off x="391642" y="5289440"/>
            <a:ext cx="9040390" cy="4467057"/>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IN" sz="2400" b="1" dirty="0">
                <a:latin typeface="+mj-lt"/>
              </a:rPr>
              <a:t>Connecting the Power Sources to the Fans( the product which we use to construct in  fans ) Fits to  the theme of Renewable Energy.</a:t>
            </a:r>
          </a:p>
          <a:p>
            <a:pPr marL="342900" indent="-342900" algn="just">
              <a:lnSpc>
                <a:spcPct val="150000"/>
              </a:lnSpc>
              <a:buFont typeface="Wingdings" panose="05000000000000000000" pitchFamily="2" charset="2"/>
              <a:buChar char="§"/>
            </a:pPr>
            <a:r>
              <a:rPr lang="en-IN" sz="2400" b="1" dirty="0">
                <a:latin typeface="+mj-lt"/>
              </a:rPr>
              <a:t>Installing and Controlling Charge and Battery bank for the devices comes under Renewable Energy.</a:t>
            </a:r>
          </a:p>
          <a:p>
            <a:pPr marL="342900" indent="-342900" algn="just">
              <a:lnSpc>
                <a:spcPct val="150000"/>
              </a:lnSpc>
              <a:buFont typeface="Wingdings" panose="05000000000000000000" pitchFamily="2" charset="2"/>
              <a:buChar char="§"/>
            </a:pPr>
            <a:r>
              <a:rPr lang="en-IN" sz="2400" b="1" dirty="0">
                <a:latin typeface="+mj-lt"/>
              </a:rPr>
              <a:t>Not only Solar , Wind, Thermal power fits  in the theme of Renewable Energy , the power which we are using for wasting - if we recycle that Power into sustainable development that also  fits in Renewable Energy. </a:t>
            </a:r>
            <a:endParaRPr lang="en-US" sz="2400" b="1" dirty="0">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6"/>
          <p:cNvSpPr txBox="1"/>
          <p:nvPr/>
        </p:nvSpPr>
        <p:spPr>
          <a:xfrm>
            <a:off x="381000" y="495300"/>
            <a:ext cx="6818840" cy="994410"/>
          </a:xfrm>
          <a:prstGeom prst="rect">
            <a:avLst/>
          </a:prstGeom>
        </p:spPr>
        <p:txBody>
          <a:bodyPr lIns="0" tIns="0" rIns="0" bIns="0" rtlCol="0" anchor="t">
            <a:spAutoFit/>
          </a:bodyPr>
          <a:lstStyle/>
          <a:p>
            <a:pPr algn="just">
              <a:lnSpc>
                <a:spcPts val="7560"/>
              </a:lnSpc>
            </a:pPr>
            <a:r>
              <a:rPr lang="en-US" sz="7200" dirty="0">
                <a:solidFill>
                  <a:srgbClr val="17726D"/>
                </a:solidFill>
                <a:latin typeface="Inter Bold"/>
              </a:rPr>
              <a:t>SOLUTIONS:</a:t>
            </a:r>
          </a:p>
        </p:txBody>
      </p:sp>
      <p:grpSp>
        <p:nvGrpSpPr>
          <p:cNvPr id="8" name="Group 8"/>
          <p:cNvGrpSpPr/>
          <p:nvPr/>
        </p:nvGrpSpPr>
        <p:grpSpPr>
          <a:xfrm>
            <a:off x="7718306" y="0"/>
            <a:ext cx="10569694" cy="10287000"/>
            <a:chOff x="0" y="0"/>
            <a:chExt cx="2783788" cy="2709333"/>
          </a:xfrm>
        </p:grpSpPr>
        <p:sp>
          <p:nvSpPr>
            <p:cNvPr id="9" name="Freeform 9"/>
            <p:cNvSpPr/>
            <p:nvPr/>
          </p:nvSpPr>
          <p:spPr>
            <a:xfrm>
              <a:off x="0" y="0"/>
              <a:ext cx="2783788" cy="2709333"/>
            </a:xfrm>
            <a:custGeom>
              <a:avLst/>
              <a:gdLst/>
              <a:ahLst/>
              <a:cxnLst/>
              <a:rect l="l" t="t" r="r" b="b"/>
              <a:pathLst>
                <a:path w="2783788" h="2709333">
                  <a:moveTo>
                    <a:pt x="0" y="0"/>
                  </a:moveTo>
                  <a:lnTo>
                    <a:pt x="2783788" y="0"/>
                  </a:lnTo>
                  <a:lnTo>
                    <a:pt x="2783788" y="2709333"/>
                  </a:lnTo>
                  <a:lnTo>
                    <a:pt x="0" y="2709333"/>
                  </a:lnTo>
                  <a:close/>
                </a:path>
              </a:pathLst>
            </a:custGeom>
            <a:solidFill>
              <a:srgbClr val="17726D"/>
            </a:solidFill>
          </p:spPr>
        </p:sp>
        <p:sp>
          <p:nvSpPr>
            <p:cNvPr id="10" name="TextBox 10"/>
            <p:cNvSpPr txBox="1"/>
            <p:nvPr/>
          </p:nvSpPr>
          <p:spPr>
            <a:xfrm>
              <a:off x="0" y="-47625"/>
              <a:ext cx="2783788" cy="2756958"/>
            </a:xfrm>
            <a:prstGeom prst="rect">
              <a:avLst/>
            </a:prstGeom>
          </p:spPr>
          <p:txBody>
            <a:bodyPr lIns="50800" tIns="50800" rIns="50800" bIns="50800" rtlCol="0" anchor="ctr"/>
            <a:lstStyle/>
            <a:p>
              <a:pPr algn="just">
                <a:lnSpc>
                  <a:spcPts val="2479"/>
                </a:lnSpc>
              </a:pPr>
              <a:endParaRPr/>
            </a:p>
          </p:txBody>
        </p:sp>
      </p:grpSp>
      <p:sp>
        <p:nvSpPr>
          <p:cNvPr id="13" name="AutoShape 13"/>
          <p:cNvSpPr/>
          <p:nvPr/>
        </p:nvSpPr>
        <p:spPr>
          <a:xfrm flipV="1">
            <a:off x="457200" y="1714500"/>
            <a:ext cx="5334000" cy="0"/>
          </a:xfrm>
          <a:prstGeom prst="line">
            <a:avLst/>
          </a:prstGeom>
          <a:ln w="76200" cap="flat">
            <a:solidFill>
              <a:srgbClr val="EAE4D2"/>
            </a:solidFill>
            <a:prstDash val="solid"/>
            <a:headEnd type="none" w="sm" len="sm"/>
            <a:tailEnd type="none" w="sm" len="sm"/>
          </a:ln>
        </p:spPr>
      </p:sp>
      <p:grpSp>
        <p:nvGrpSpPr>
          <p:cNvPr id="14" name="Group 14"/>
          <p:cNvGrpSpPr/>
          <p:nvPr/>
        </p:nvGrpSpPr>
        <p:grpSpPr>
          <a:xfrm>
            <a:off x="8153400" y="1714500"/>
            <a:ext cx="877649" cy="87764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6" name="TextBox 16"/>
            <p:cNvSpPr txBox="1"/>
            <p:nvPr/>
          </p:nvSpPr>
          <p:spPr>
            <a:xfrm>
              <a:off x="76200" y="19050"/>
              <a:ext cx="660400" cy="717550"/>
            </a:xfrm>
            <a:prstGeom prst="rect">
              <a:avLst/>
            </a:prstGeom>
          </p:spPr>
          <p:txBody>
            <a:bodyPr lIns="44470" tIns="44470" rIns="44470" bIns="44470" rtlCol="0" anchor="ctr"/>
            <a:lstStyle/>
            <a:p>
              <a:pPr algn="just">
                <a:lnSpc>
                  <a:spcPts val="4199"/>
                </a:lnSpc>
              </a:pPr>
              <a:r>
                <a:rPr lang="en-US" sz="2999" dirty="0">
                  <a:solidFill>
                    <a:srgbClr val="17726D"/>
                  </a:solidFill>
                  <a:latin typeface="Inter Bold"/>
                </a:rPr>
                <a:t>01</a:t>
              </a:r>
            </a:p>
          </p:txBody>
        </p:sp>
      </p:grpSp>
      <p:sp>
        <p:nvSpPr>
          <p:cNvPr id="17" name="TextBox 17"/>
          <p:cNvSpPr txBox="1"/>
          <p:nvPr/>
        </p:nvSpPr>
        <p:spPr>
          <a:xfrm>
            <a:off x="9296400" y="3619500"/>
            <a:ext cx="8153400" cy="1949252"/>
          </a:xfrm>
          <a:prstGeom prst="rect">
            <a:avLst/>
          </a:prstGeom>
        </p:spPr>
        <p:txBody>
          <a:bodyPr wrap="square" lIns="0" tIns="0" rIns="0" bIns="0" rtlCol="0" anchor="t">
            <a:spAutoFit/>
          </a:bodyPr>
          <a:lstStyle/>
          <a:p>
            <a:pPr algn="just">
              <a:lnSpc>
                <a:spcPts val="3779"/>
              </a:lnSpc>
            </a:pPr>
            <a:r>
              <a:rPr lang="en-US" sz="2400" b="1" dirty="0">
                <a:solidFill>
                  <a:srgbClr val="FFFFFF"/>
                </a:solidFill>
              </a:rPr>
              <a:t>In the field of agriculture , some medical , some factories the purpose of our product can be customized what the customer is needed and with the help of Grid Technology the production of power from all the sources can be stored to the large scale .</a:t>
            </a:r>
          </a:p>
        </p:txBody>
      </p:sp>
      <p:grpSp>
        <p:nvGrpSpPr>
          <p:cNvPr id="19" name="Group 19"/>
          <p:cNvGrpSpPr/>
          <p:nvPr/>
        </p:nvGrpSpPr>
        <p:grpSpPr>
          <a:xfrm>
            <a:off x="8190151" y="4000500"/>
            <a:ext cx="877649" cy="877649"/>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21" name="TextBox 21"/>
            <p:cNvSpPr txBox="1"/>
            <p:nvPr/>
          </p:nvSpPr>
          <p:spPr>
            <a:xfrm>
              <a:off x="76200" y="19050"/>
              <a:ext cx="660400" cy="717550"/>
            </a:xfrm>
            <a:prstGeom prst="rect">
              <a:avLst/>
            </a:prstGeom>
          </p:spPr>
          <p:txBody>
            <a:bodyPr lIns="44470" tIns="44470" rIns="44470" bIns="44470" rtlCol="0" anchor="ctr"/>
            <a:lstStyle/>
            <a:p>
              <a:pPr algn="just">
                <a:lnSpc>
                  <a:spcPts val="4199"/>
                </a:lnSpc>
              </a:pPr>
              <a:r>
                <a:rPr lang="en-US" sz="2999" dirty="0">
                  <a:solidFill>
                    <a:srgbClr val="17726D"/>
                  </a:solidFill>
                  <a:latin typeface="Inter Bold"/>
                </a:rPr>
                <a:t>02</a:t>
              </a:r>
            </a:p>
          </p:txBody>
        </p:sp>
      </p:grpSp>
      <p:sp>
        <p:nvSpPr>
          <p:cNvPr id="22" name="TextBox 22"/>
          <p:cNvSpPr txBox="1"/>
          <p:nvPr/>
        </p:nvSpPr>
        <p:spPr>
          <a:xfrm>
            <a:off x="9372600" y="8436074"/>
            <a:ext cx="8077200" cy="1461939"/>
          </a:xfrm>
          <a:prstGeom prst="rect">
            <a:avLst/>
          </a:prstGeom>
        </p:spPr>
        <p:txBody>
          <a:bodyPr wrap="square" lIns="0" tIns="0" rIns="0" bIns="0" rtlCol="0" anchor="t">
            <a:spAutoFit/>
          </a:bodyPr>
          <a:lstStyle/>
          <a:p>
            <a:pPr algn="just">
              <a:lnSpc>
                <a:spcPts val="3779"/>
              </a:lnSpc>
            </a:pPr>
            <a:r>
              <a:rPr lang="en-IN" sz="2400" b="1" dirty="0">
                <a:solidFill>
                  <a:srgbClr val="FFFFFF"/>
                </a:solidFill>
              </a:rPr>
              <a:t>To reduce the cost of power bills for middle class people ,our product is used in both large scale and single user model (no need of solar energy , wind energy).</a:t>
            </a:r>
            <a:endParaRPr lang="en-US" sz="2400" b="1" dirty="0">
              <a:solidFill>
                <a:srgbClr val="FFFFFF"/>
              </a:solidFill>
            </a:endParaRPr>
          </a:p>
        </p:txBody>
      </p:sp>
      <p:grpSp>
        <p:nvGrpSpPr>
          <p:cNvPr id="24" name="Group 24"/>
          <p:cNvGrpSpPr/>
          <p:nvPr/>
        </p:nvGrpSpPr>
        <p:grpSpPr>
          <a:xfrm>
            <a:off x="8153400" y="6362700"/>
            <a:ext cx="877649" cy="877649"/>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26" name="TextBox 26"/>
            <p:cNvSpPr txBox="1"/>
            <p:nvPr/>
          </p:nvSpPr>
          <p:spPr>
            <a:xfrm>
              <a:off x="76200" y="19050"/>
              <a:ext cx="660400" cy="717550"/>
            </a:xfrm>
            <a:prstGeom prst="rect">
              <a:avLst/>
            </a:prstGeom>
          </p:spPr>
          <p:txBody>
            <a:bodyPr lIns="44470" tIns="44470" rIns="44470" bIns="44470" rtlCol="0" anchor="ctr"/>
            <a:lstStyle/>
            <a:p>
              <a:pPr algn="just">
                <a:lnSpc>
                  <a:spcPts val="4199"/>
                </a:lnSpc>
              </a:pPr>
              <a:r>
                <a:rPr lang="en-US" sz="2999" dirty="0">
                  <a:solidFill>
                    <a:srgbClr val="17726D"/>
                  </a:solidFill>
                  <a:latin typeface="Inter Bold"/>
                </a:rPr>
                <a:t>03</a:t>
              </a:r>
            </a:p>
          </p:txBody>
        </p:sp>
      </p:grpSp>
      <p:grpSp>
        <p:nvGrpSpPr>
          <p:cNvPr id="12" name="Group 5">
            <a:extLst>
              <a:ext uri="{FF2B5EF4-FFF2-40B4-BE49-F238E27FC236}">
                <a16:creationId xmlns:a16="http://schemas.microsoft.com/office/drawing/2014/main" id="{1D6DADA3-449D-F973-FD25-E4457671E97F}"/>
              </a:ext>
            </a:extLst>
          </p:cNvPr>
          <p:cNvGrpSpPr/>
          <p:nvPr/>
        </p:nvGrpSpPr>
        <p:grpSpPr>
          <a:xfrm>
            <a:off x="16812859" y="-18446"/>
            <a:ext cx="1475141" cy="1409700"/>
            <a:chOff x="0" y="0"/>
            <a:chExt cx="270933" cy="299104"/>
          </a:xfrm>
        </p:grpSpPr>
        <p:sp>
          <p:nvSpPr>
            <p:cNvPr id="29" name="Freeform 6">
              <a:extLst>
                <a:ext uri="{FF2B5EF4-FFF2-40B4-BE49-F238E27FC236}">
                  <a16:creationId xmlns:a16="http://schemas.microsoft.com/office/drawing/2014/main" id="{E28A91E6-47BB-008C-403D-E9AE5AC537D6}"/>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30" name="TextBox 7">
              <a:extLst>
                <a:ext uri="{FF2B5EF4-FFF2-40B4-BE49-F238E27FC236}">
                  <a16:creationId xmlns:a16="http://schemas.microsoft.com/office/drawing/2014/main" id="{60F446C5-C48B-D90E-C9D1-FC30B952CD04}"/>
                </a:ext>
              </a:extLst>
            </p:cNvPr>
            <p:cNvSpPr txBox="1"/>
            <p:nvPr/>
          </p:nvSpPr>
          <p:spPr>
            <a:xfrm>
              <a:off x="0" y="-47625"/>
              <a:ext cx="270933" cy="346729"/>
            </a:xfrm>
            <a:prstGeom prst="rect">
              <a:avLst/>
            </a:prstGeom>
          </p:spPr>
          <p:txBody>
            <a:bodyPr lIns="50800" tIns="50800" rIns="50800" bIns="50800" rtlCol="0" anchor="ctr"/>
            <a:lstStyle/>
            <a:p>
              <a:pPr algn="just">
                <a:lnSpc>
                  <a:spcPts val="2479"/>
                </a:lnSpc>
              </a:pPr>
              <a:endParaRPr/>
            </a:p>
          </p:txBody>
        </p:sp>
      </p:grpSp>
      <p:pic>
        <p:nvPicPr>
          <p:cNvPr id="31" name="Picture 30">
            <a:extLst>
              <a:ext uri="{FF2B5EF4-FFF2-40B4-BE49-F238E27FC236}">
                <a16:creationId xmlns:a16="http://schemas.microsoft.com/office/drawing/2014/main" id="{A5C5633C-4AB7-17AB-B4AF-B9E4F8474A3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6767" t="26178" r="24722" b="21369"/>
          <a:stretch/>
        </p:blipFill>
        <p:spPr>
          <a:xfrm>
            <a:off x="16812859" y="-34369"/>
            <a:ext cx="1475141" cy="1595005"/>
          </a:xfrm>
          <a:prstGeom prst="rect">
            <a:avLst/>
          </a:prstGeom>
        </p:spPr>
      </p:pic>
      <p:grpSp>
        <p:nvGrpSpPr>
          <p:cNvPr id="34" name="Group 24"/>
          <p:cNvGrpSpPr/>
          <p:nvPr/>
        </p:nvGrpSpPr>
        <p:grpSpPr>
          <a:xfrm>
            <a:off x="8190151" y="8533051"/>
            <a:ext cx="877649" cy="877649"/>
            <a:chOff x="0" y="0"/>
            <a:chExt cx="812800" cy="812800"/>
          </a:xfrm>
        </p:grpSpPr>
        <p:sp>
          <p:nvSpPr>
            <p:cNvPr id="3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36" name="TextBox 26"/>
            <p:cNvSpPr txBox="1"/>
            <p:nvPr/>
          </p:nvSpPr>
          <p:spPr>
            <a:xfrm>
              <a:off x="76201" y="19050"/>
              <a:ext cx="660400" cy="717550"/>
            </a:xfrm>
            <a:prstGeom prst="rect">
              <a:avLst/>
            </a:prstGeom>
          </p:spPr>
          <p:txBody>
            <a:bodyPr lIns="44470" tIns="44470" rIns="44470" bIns="44470" rtlCol="0" anchor="ctr"/>
            <a:lstStyle/>
            <a:p>
              <a:pPr algn="just">
                <a:lnSpc>
                  <a:spcPts val="4199"/>
                </a:lnSpc>
              </a:pPr>
              <a:r>
                <a:rPr lang="en-US" sz="2999" dirty="0">
                  <a:solidFill>
                    <a:srgbClr val="17726D"/>
                  </a:solidFill>
                  <a:latin typeface="Inter Bold"/>
                </a:rPr>
                <a:t>04</a:t>
              </a:r>
            </a:p>
          </p:txBody>
        </p:sp>
      </p:grpSp>
      <p:sp>
        <p:nvSpPr>
          <p:cNvPr id="37" name="Rectangle 36"/>
          <p:cNvSpPr/>
          <p:nvPr/>
        </p:nvSpPr>
        <p:spPr>
          <a:xfrm>
            <a:off x="9220200" y="5905500"/>
            <a:ext cx="8229600" cy="2041585"/>
          </a:xfrm>
          <a:prstGeom prst="rect">
            <a:avLst/>
          </a:prstGeom>
        </p:spPr>
        <p:txBody>
          <a:bodyPr wrap="square">
            <a:spAutoFit/>
          </a:bodyPr>
          <a:lstStyle/>
          <a:p>
            <a:pPr algn="just">
              <a:lnSpc>
                <a:spcPts val="3779"/>
              </a:lnSpc>
            </a:pPr>
            <a:r>
              <a:rPr lang="en-IN" sz="2400" b="1" dirty="0">
                <a:solidFill>
                  <a:srgbClr val="FFFFFF"/>
                </a:solidFill>
              </a:rPr>
              <a:t>We Rectify the consumed power into the Re-usable power, Which that power distributes to the same area where we place a batteries (single–User) , the power stored in batteries has the re-ability  to re-generate power to the particular place .</a:t>
            </a:r>
            <a:endParaRPr lang="en-US" sz="2400" b="1" dirty="0">
              <a:solidFill>
                <a:srgbClr val="FFFFFF"/>
              </a:solidFill>
            </a:endParaRPr>
          </a:p>
        </p:txBody>
      </p:sp>
      <p:sp>
        <p:nvSpPr>
          <p:cNvPr id="40" name="AutoShape 13"/>
          <p:cNvSpPr/>
          <p:nvPr/>
        </p:nvSpPr>
        <p:spPr>
          <a:xfrm flipV="1">
            <a:off x="7696200" y="3467100"/>
            <a:ext cx="10591800" cy="0"/>
          </a:xfrm>
          <a:prstGeom prst="line">
            <a:avLst/>
          </a:prstGeom>
          <a:ln w="76200" cap="flat">
            <a:solidFill>
              <a:srgbClr val="EAE4D2"/>
            </a:solidFill>
            <a:prstDash val="solid"/>
            <a:headEnd type="none" w="sm" len="sm"/>
            <a:tailEnd type="none" w="sm" len="sm"/>
          </a:ln>
        </p:spPr>
      </p:sp>
      <p:sp>
        <p:nvSpPr>
          <p:cNvPr id="41" name="AutoShape 13"/>
          <p:cNvSpPr/>
          <p:nvPr/>
        </p:nvSpPr>
        <p:spPr>
          <a:xfrm flipV="1">
            <a:off x="7696200" y="5753100"/>
            <a:ext cx="10591800" cy="0"/>
          </a:xfrm>
          <a:prstGeom prst="line">
            <a:avLst/>
          </a:prstGeom>
          <a:ln w="76200" cap="flat">
            <a:solidFill>
              <a:srgbClr val="EAE4D2"/>
            </a:solidFill>
            <a:prstDash val="solid"/>
            <a:headEnd type="none" w="sm" len="sm"/>
            <a:tailEnd type="none" w="sm" len="sm"/>
          </a:ln>
        </p:spPr>
      </p:sp>
      <p:sp>
        <p:nvSpPr>
          <p:cNvPr id="42" name="AutoShape 13"/>
          <p:cNvSpPr/>
          <p:nvPr/>
        </p:nvSpPr>
        <p:spPr>
          <a:xfrm flipV="1">
            <a:off x="7696200" y="8115300"/>
            <a:ext cx="10591800" cy="0"/>
          </a:xfrm>
          <a:prstGeom prst="line">
            <a:avLst/>
          </a:prstGeom>
          <a:ln w="76200" cap="flat">
            <a:solidFill>
              <a:srgbClr val="EAE4D2"/>
            </a:solidFill>
            <a:prstDash val="solid"/>
            <a:headEnd type="none" w="sm" len="sm"/>
            <a:tailEnd type="none" w="sm" len="sm"/>
          </a:ln>
        </p:spPr>
      </p:sp>
      <p:sp>
        <p:nvSpPr>
          <p:cNvPr id="44" name="Rectangle 43"/>
          <p:cNvSpPr/>
          <p:nvPr/>
        </p:nvSpPr>
        <p:spPr>
          <a:xfrm>
            <a:off x="9220200" y="1333500"/>
            <a:ext cx="8305800" cy="2000997"/>
          </a:xfrm>
          <a:prstGeom prst="rect">
            <a:avLst/>
          </a:prstGeom>
        </p:spPr>
        <p:txBody>
          <a:bodyPr wrap="square">
            <a:spAutoFit/>
          </a:bodyPr>
          <a:lstStyle/>
          <a:p>
            <a:pPr algn="just">
              <a:lnSpc>
                <a:spcPts val="3779"/>
              </a:lnSpc>
            </a:pPr>
            <a:r>
              <a:rPr lang="en-US" sz="2400" b="1" dirty="0">
                <a:solidFill>
                  <a:srgbClr val="FFFFFF"/>
                </a:solidFill>
              </a:rPr>
              <a:t>By Installing our product in their Places , we will link our product with the special states with some power distribution APEPDCL,APCPDCL,APSPDCL,AVVNL,DOPAP,BESCOM,CSPDCL,IPCL,JVVNL,KSEB,etc – gives the subsidy in the power bills.</a:t>
            </a:r>
          </a:p>
        </p:txBody>
      </p:sp>
      <p:pic>
        <p:nvPicPr>
          <p:cNvPr id="3" name="Picture 2">
            <a:extLst>
              <a:ext uri="{FF2B5EF4-FFF2-40B4-BE49-F238E27FC236}">
                <a16:creationId xmlns:a16="http://schemas.microsoft.com/office/drawing/2014/main" id="{8716022C-703E-FD02-1B17-61A2466EC431}"/>
              </a:ext>
            </a:extLst>
          </p:cNvPr>
          <p:cNvPicPr>
            <a:picLocks noChangeAspect="1"/>
          </p:cNvPicPr>
          <p:nvPr/>
        </p:nvPicPr>
        <p:blipFill rotWithShape="1">
          <a:blip r:embed="rId3" cstate="print"/>
          <a:srcRect t="2300"/>
          <a:stretch/>
        </p:blipFill>
        <p:spPr>
          <a:xfrm>
            <a:off x="76200" y="2095501"/>
            <a:ext cx="7391400" cy="8008162"/>
          </a:xfrm>
          <a:prstGeom prst="rect">
            <a:avLst/>
          </a:prstGeom>
        </p:spPr>
      </p:pic>
      <p:sp>
        <p:nvSpPr>
          <p:cNvPr id="4" name="TextBox 7">
            <a:extLst>
              <a:ext uri="{FF2B5EF4-FFF2-40B4-BE49-F238E27FC236}">
                <a16:creationId xmlns:a16="http://schemas.microsoft.com/office/drawing/2014/main" id="{9FDC6BA8-68A5-8512-7308-93CDECF0254A}"/>
              </a:ext>
            </a:extLst>
          </p:cNvPr>
          <p:cNvSpPr txBox="1"/>
          <p:nvPr/>
        </p:nvSpPr>
        <p:spPr>
          <a:xfrm>
            <a:off x="8395733" y="578754"/>
            <a:ext cx="6818840" cy="448905"/>
          </a:xfrm>
          <a:prstGeom prst="rect">
            <a:avLst/>
          </a:prstGeom>
        </p:spPr>
        <p:txBody>
          <a:bodyPr lIns="0" tIns="0" rIns="0" bIns="0" rtlCol="0" anchor="t">
            <a:spAutoFit/>
          </a:bodyPr>
          <a:lstStyle/>
          <a:p>
            <a:pPr marL="0" lvl="0" indent="0" algn="just">
              <a:lnSpc>
                <a:spcPts val="3359"/>
              </a:lnSpc>
            </a:pPr>
            <a:r>
              <a:rPr lang="en-US" sz="3600" b="1" u="sng" spc="177" dirty="0">
                <a:solidFill>
                  <a:schemeClr val="bg2"/>
                </a:solidFill>
                <a:latin typeface="+mj-lt"/>
              </a:rPr>
              <a:t>SOLUTIONS OF THE PROBLEMS: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5448300"/>
            <a:ext cx="18288000" cy="4838700"/>
            <a:chOff x="0" y="0"/>
            <a:chExt cx="4816593" cy="1192858"/>
          </a:xfrm>
        </p:grpSpPr>
        <p:sp>
          <p:nvSpPr>
            <p:cNvPr id="3" name="Freeform 3"/>
            <p:cNvSpPr/>
            <p:nvPr/>
          </p:nvSpPr>
          <p:spPr>
            <a:xfrm>
              <a:off x="0" y="0"/>
              <a:ext cx="4816592" cy="1192858"/>
            </a:xfrm>
            <a:custGeom>
              <a:avLst/>
              <a:gdLst/>
              <a:ahLst/>
              <a:cxnLst/>
              <a:rect l="l" t="t" r="r" b="b"/>
              <a:pathLst>
                <a:path w="4816592" h="1192858">
                  <a:moveTo>
                    <a:pt x="0" y="0"/>
                  </a:moveTo>
                  <a:lnTo>
                    <a:pt x="4816592" y="0"/>
                  </a:lnTo>
                  <a:lnTo>
                    <a:pt x="4816592" y="1192858"/>
                  </a:lnTo>
                  <a:lnTo>
                    <a:pt x="0" y="1192858"/>
                  </a:lnTo>
                  <a:close/>
                </a:path>
              </a:pathLst>
            </a:custGeom>
            <a:solidFill>
              <a:srgbClr val="17726D"/>
            </a:solidFill>
          </p:spPr>
        </p:sp>
        <p:sp>
          <p:nvSpPr>
            <p:cNvPr id="4" name="TextBox 4"/>
            <p:cNvSpPr txBox="1"/>
            <p:nvPr/>
          </p:nvSpPr>
          <p:spPr>
            <a:xfrm>
              <a:off x="0" y="-47625"/>
              <a:ext cx="4816593" cy="1240483"/>
            </a:xfrm>
            <a:prstGeom prst="rect">
              <a:avLst/>
            </a:prstGeom>
          </p:spPr>
          <p:txBody>
            <a:bodyPr lIns="50800" tIns="50800" rIns="50800" bIns="50800" rtlCol="0" anchor="ctr"/>
            <a:lstStyle/>
            <a:p>
              <a:pPr algn="ctr">
                <a:lnSpc>
                  <a:spcPts val="2479"/>
                </a:lnSpc>
              </a:pPr>
              <a:endParaRPr/>
            </a:p>
          </p:txBody>
        </p:sp>
      </p:grpSp>
      <p:grpSp>
        <p:nvGrpSpPr>
          <p:cNvPr id="5" name="Group 5"/>
          <p:cNvGrpSpPr/>
          <p:nvPr/>
        </p:nvGrpSpPr>
        <p:grpSpPr>
          <a:xfrm>
            <a:off x="18478" y="0"/>
            <a:ext cx="5925122" cy="10287000"/>
            <a:chOff x="-1296163" y="0"/>
            <a:chExt cx="7900163" cy="12344400"/>
          </a:xfrm>
        </p:grpSpPr>
        <p:pic>
          <p:nvPicPr>
            <p:cNvPr id="6" name="Picture 6"/>
            <p:cNvPicPr>
              <a:picLocks noChangeAspect="1"/>
            </p:cNvPicPr>
            <p:nvPr/>
          </p:nvPicPr>
          <p:blipFill>
            <a:blip r:embed="rId2" cstate="print"/>
            <a:srcRect l="1971" r="1971"/>
            <a:stretch>
              <a:fillRect/>
            </a:stretch>
          </p:blipFill>
          <p:spPr>
            <a:xfrm>
              <a:off x="-1296163" y="0"/>
              <a:ext cx="7900163" cy="12344400"/>
            </a:xfrm>
            <a:prstGeom prst="rect">
              <a:avLst/>
            </a:prstGeom>
          </p:spPr>
        </p:pic>
      </p:grpSp>
      <p:sp>
        <p:nvSpPr>
          <p:cNvPr id="10" name="TextBox 10"/>
          <p:cNvSpPr txBox="1"/>
          <p:nvPr/>
        </p:nvSpPr>
        <p:spPr>
          <a:xfrm>
            <a:off x="6096000" y="38100"/>
            <a:ext cx="9552743" cy="994410"/>
          </a:xfrm>
          <a:prstGeom prst="rect">
            <a:avLst/>
          </a:prstGeom>
        </p:spPr>
        <p:txBody>
          <a:bodyPr lIns="0" tIns="0" rIns="0" bIns="0" rtlCol="0" anchor="t">
            <a:spAutoFit/>
          </a:bodyPr>
          <a:lstStyle/>
          <a:p>
            <a:pPr>
              <a:lnSpc>
                <a:spcPts val="7560"/>
              </a:lnSpc>
            </a:pPr>
            <a:r>
              <a:rPr lang="en-US" sz="7200" u="sng" dirty="0">
                <a:solidFill>
                  <a:srgbClr val="17726D"/>
                </a:solidFill>
                <a:latin typeface="Inter Bold"/>
              </a:rPr>
              <a:t>Target Market:</a:t>
            </a:r>
          </a:p>
        </p:txBody>
      </p:sp>
      <p:sp>
        <p:nvSpPr>
          <p:cNvPr id="11" name="TextBox 11"/>
          <p:cNvSpPr txBox="1"/>
          <p:nvPr/>
        </p:nvSpPr>
        <p:spPr>
          <a:xfrm>
            <a:off x="8686800" y="1562100"/>
            <a:ext cx="9220200" cy="3500958"/>
          </a:xfrm>
          <a:prstGeom prst="rect">
            <a:avLst/>
          </a:prstGeom>
        </p:spPr>
        <p:txBody>
          <a:bodyPr wrap="square" lIns="0" tIns="0" rIns="0" bIns="0" rtlCol="0" anchor="t">
            <a:spAutoFit/>
          </a:bodyPr>
          <a:lstStyle/>
          <a:p>
            <a:pPr algn="just">
              <a:lnSpc>
                <a:spcPts val="3919"/>
              </a:lnSpc>
            </a:pPr>
            <a:r>
              <a:rPr lang="en-US" sz="3200" b="1" u="sng" spc="139" dirty="0">
                <a:solidFill>
                  <a:srgbClr val="17726D"/>
                </a:solidFill>
                <a:latin typeface="+mj-lt"/>
              </a:rPr>
              <a:t>VISION</a:t>
            </a:r>
            <a:r>
              <a:rPr lang="en-US" sz="3200" b="1" spc="139" dirty="0">
                <a:solidFill>
                  <a:srgbClr val="17726D"/>
                </a:solidFill>
                <a:latin typeface="+mj-lt"/>
              </a:rPr>
              <a:t>: Our vision is to create a sustainable future by harnessing the power of re-using ,</a:t>
            </a:r>
          </a:p>
          <a:p>
            <a:pPr algn="just">
              <a:lnSpc>
                <a:spcPts val="3919"/>
              </a:lnSpc>
            </a:pPr>
            <a:r>
              <a:rPr lang="en-US" sz="3200" b="1" dirty="0">
                <a:solidFill>
                  <a:srgbClr val="17726D"/>
                </a:solidFill>
              </a:rPr>
              <a:t>Monitoring and Tracking of</a:t>
            </a:r>
            <a:r>
              <a:rPr lang="en-US" sz="3200" b="1" spc="139" dirty="0">
                <a:solidFill>
                  <a:srgbClr val="17726D"/>
                </a:solidFill>
                <a:latin typeface="+mj-lt"/>
              </a:rPr>
              <a:t> electricity. We envision a world where renewable energy sources are maximized, and every watt of electricity is efficiently utilized and recycled to minimize waste and environmental impact. </a:t>
            </a:r>
          </a:p>
        </p:txBody>
      </p:sp>
      <p:sp>
        <p:nvSpPr>
          <p:cNvPr id="12" name="TextBox 12"/>
          <p:cNvSpPr txBox="1"/>
          <p:nvPr/>
        </p:nvSpPr>
        <p:spPr>
          <a:xfrm>
            <a:off x="6248400" y="5753100"/>
            <a:ext cx="11658600" cy="4001095"/>
          </a:xfrm>
          <a:prstGeom prst="rect">
            <a:avLst/>
          </a:prstGeom>
        </p:spPr>
        <p:txBody>
          <a:bodyPr wrap="square" lIns="0" tIns="0" rIns="0" bIns="0" rtlCol="0" anchor="t">
            <a:spAutoFit/>
          </a:bodyPr>
          <a:lstStyle/>
          <a:p>
            <a:pPr algn="just">
              <a:lnSpc>
                <a:spcPts val="3919"/>
              </a:lnSpc>
            </a:pPr>
            <a:r>
              <a:rPr lang="en-US" sz="3200" b="1" u="sng" spc="139" dirty="0">
                <a:solidFill>
                  <a:schemeClr val="bg2"/>
                </a:solidFill>
                <a:latin typeface="+mj-lt"/>
              </a:rPr>
              <a:t>MISSION</a:t>
            </a:r>
            <a:r>
              <a:rPr lang="en-US" sz="3200" b="1" spc="139" dirty="0">
                <a:solidFill>
                  <a:schemeClr val="bg2"/>
                </a:solidFill>
                <a:latin typeface="+mj-lt"/>
              </a:rPr>
              <a:t>: Our mission is to revolutionize the way electricity is consumed and managed, by implementing innovative technologies and practices that promote the re-using ,</a:t>
            </a:r>
            <a:r>
              <a:rPr lang="en-US" sz="3200" b="1" dirty="0">
                <a:solidFill>
                  <a:schemeClr val="bg2"/>
                </a:solidFill>
              </a:rPr>
              <a:t>Monitoring and Tracking</a:t>
            </a:r>
            <a:r>
              <a:rPr lang="en-US" sz="3200" b="1" spc="139" dirty="0">
                <a:solidFill>
                  <a:schemeClr val="bg2"/>
                </a:solidFill>
                <a:latin typeface="+mj-lt"/>
              </a:rPr>
              <a:t> of electricity. Through partnerships, education, and cutting-edge solutions, we aim to empower individuals, businesses, and communities to embrace sustainable energy practices, reduce their carbon footprint, and contribute to a cleaner, greener planet.</a:t>
            </a:r>
          </a:p>
        </p:txBody>
      </p:sp>
      <p:pic>
        <p:nvPicPr>
          <p:cNvPr id="7" name="Picture 6">
            <a:extLst>
              <a:ext uri="{FF2B5EF4-FFF2-40B4-BE49-F238E27FC236}">
                <a16:creationId xmlns:a16="http://schemas.microsoft.com/office/drawing/2014/main" id="{568FC8FA-A709-B57C-2840-4C22B516A33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6767" t="26178" r="24722" b="21369"/>
          <a:stretch/>
        </p:blipFill>
        <p:spPr>
          <a:xfrm>
            <a:off x="16812859" y="-34369"/>
            <a:ext cx="1475141" cy="1595005"/>
          </a:xfrm>
          <a:prstGeom prst="rect">
            <a:avLst/>
          </a:prstGeom>
        </p:spPr>
      </p:pic>
      <p:pic>
        <p:nvPicPr>
          <p:cNvPr id="16" name="Picture 15" descr="Screenshot_2024-04-10_140221-removebg-preview.png"/>
          <p:cNvPicPr>
            <a:picLocks noChangeAspect="1"/>
          </p:cNvPicPr>
          <p:nvPr/>
        </p:nvPicPr>
        <p:blipFill>
          <a:blip r:embed="rId4" cstate="print"/>
          <a:stretch>
            <a:fillRect/>
          </a:stretch>
        </p:blipFill>
        <p:spPr>
          <a:xfrm>
            <a:off x="5943600" y="1257300"/>
            <a:ext cx="2667000" cy="41148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9309161" cy="10287000"/>
            <a:chOff x="0" y="0"/>
            <a:chExt cx="2451795" cy="2709333"/>
          </a:xfrm>
        </p:grpSpPr>
        <p:sp>
          <p:nvSpPr>
            <p:cNvPr id="3" name="Freeform 3"/>
            <p:cNvSpPr/>
            <p:nvPr/>
          </p:nvSpPr>
          <p:spPr>
            <a:xfrm>
              <a:off x="0" y="0"/>
              <a:ext cx="2451795" cy="2709333"/>
            </a:xfrm>
            <a:custGeom>
              <a:avLst/>
              <a:gdLst/>
              <a:ahLst/>
              <a:cxnLst/>
              <a:rect l="l" t="t" r="r" b="b"/>
              <a:pathLst>
                <a:path w="2451795" h="2709333">
                  <a:moveTo>
                    <a:pt x="0" y="0"/>
                  </a:moveTo>
                  <a:lnTo>
                    <a:pt x="2451795" y="0"/>
                  </a:lnTo>
                  <a:lnTo>
                    <a:pt x="2451795" y="2709333"/>
                  </a:lnTo>
                  <a:lnTo>
                    <a:pt x="0" y="2709333"/>
                  </a:lnTo>
                  <a:close/>
                </a:path>
              </a:pathLst>
            </a:custGeom>
            <a:solidFill>
              <a:srgbClr val="17726D"/>
            </a:solidFill>
          </p:spPr>
        </p:sp>
        <p:sp>
          <p:nvSpPr>
            <p:cNvPr id="4" name="TextBox 4"/>
            <p:cNvSpPr txBox="1"/>
            <p:nvPr/>
          </p:nvSpPr>
          <p:spPr>
            <a:xfrm>
              <a:off x="0" y="-47625"/>
              <a:ext cx="2451795" cy="2756958"/>
            </a:xfrm>
            <a:prstGeom prst="rect">
              <a:avLst/>
            </a:prstGeom>
          </p:spPr>
          <p:txBody>
            <a:bodyPr lIns="50800" tIns="50800" rIns="50800" bIns="50800" rtlCol="0" anchor="ctr"/>
            <a:lstStyle/>
            <a:p>
              <a:pPr algn="ctr">
                <a:lnSpc>
                  <a:spcPts val="2479"/>
                </a:lnSpc>
              </a:pPr>
              <a:endParaRPr/>
            </a:p>
          </p:txBody>
        </p:sp>
      </p:grpSp>
      <p:sp>
        <p:nvSpPr>
          <p:cNvPr id="6" name="AutoShape 6"/>
          <p:cNvSpPr/>
          <p:nvPr/>
        </p:nvSpPr>
        <p:spPr>
          <a:xfrm flipV="1">
            <a:off x="914400" y="1333500"/>
            <a:ext cx="6658899" cy="18087"/>
          </a:xfrm>
          <a:prstGeom prst="line">
            <a:avLst/>
          </a:prstGeom>
          <a:ln w="76200" cap="flat">
            <a:solidFill>
              <a:srgbClr val="EAE4D2"/>
            </a:solidFill>
            <a:prstDash val="solid"/>
            <a:headEnd type="none" w="sm" len="sm"/>
            <a:tailEnd type="none" w="sm" len="sm"/>
          </a:ln>
        </p:spPr>
      </p:sp>
      <p:sp>
        <p:nvSpPr>
          <p:cNvPr id="14" name="TextBox 14"/>
          <p:cNvSpPr txBox="1"/>
          <p:nvPr/>
        </p:nvSpPr>
        <p:spPr>
          <a:xfrm>
            <a:off x="839945" y="342900"/>
            <a:ext cx="8147912" cy="994410"/>
          </a:xfrm>
          <a:prstGeom prst="rect">
            <a:avLst/>
          </a:prstGeom>
        </p:spPr>
        <p:txBody>
          <a:bodyPr lIns="0" tIns="0" rIns="0" bIns="0" rtlCol="0" anchor="t">
            <a:spAutoFit/>
          </a:bodyPr>
          <a:lstStyle/>
          <a:p>
            <a:pPr>
              <a:lnSpc>
                <a:spcPts val="7560"/>
              </a:lnSpc>
            </a:pPr>
            <a:r>
              <a:rPr lang="en-US" sz="7200" dirty="0">
                <a:solidFill>
                  <a:srgbClr val="FFFFFF"/>
                </a:solidFill>
                <a:latin typeface="Inter Bold"/>
              </a:rPr>
              <a:t>Traction:</a:t>
            </a:r>
          </a:p>
        </p:txBody>
      </p:sp>
      <p:sp>
        <p:nvSpPr>
          <p:cNvPr id="15" name="TextBox 15"/>
          <p:cNvSpPr txBox="1"/>
          <p:nvPr/>
        </p:nvSpPr>
        <p:spPr>
          <a:xfrm>
            <a:off x="1005613" y="1409700"/>
            <a:ext cx="8138387" cy="408253"/>
          </a:xfrm>
          <a:prstGeom prst="rect">
            <a:avLst/>
          </a:prstGeom>
        </p:spPr>
        <p:txBody>
          <a:bodyPr lIns="0" tIns="0" rIns="0" bIns="0" rtlCol="0" anchor="t">
            <a:spAutoFit/>
          </a:bodyPr>
          <a:lstStyle/>
          <a:p>
            <a:pPr marL="0" lvl="0" indent="0">
              <a:lnSpc>
                <a:spcPts val="3359"/>
              </a:lnSpc>
            </a:pPr>
            <a:r>
              <a:rPr lang="en-US" sz="2400" b="1" spc="177" dirty="0">
                <a:solidFill>
                  <a:srgbClr val="FFFFFF"/>
                </a:solidFill>
              </a:rPr>
              <a:t>OUR CLIENTS COME FROM EVERYWHERE</a:t>
            </a:r>
          </a:p>
        </p:txBody>
      </p:sp>
      <p:grpSp>
        <p:nvGrpSpPr>
          <p:cNvPr id="17" name="Group 17"/>
          <p:cNvGrpSpPr/>
          <p:nvPr/>
        </p:nvGrpSpPr>
        <p:grpSpPr>
          <a:xfrm>
            <a:off x="9982200" y="627380"/>
            <a:ext cx="6683462" cy="553720"/>
            <a:chOff x="0" y="0"/>
            <a:chExt cx="1760253" cy="145836"/>
          </a:xfrm>
        </p:grpSpPr>
        <p:sp>
          <p:nvSpPr>
            <p:cNvPr id="18" name="Freeform 18"/>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sp>
        <p:sp>
          <p:nvSpPr>
            <p:cNvPr id="19" name="TextBox 19"/>
            <p:cNvSpPr txBox="1"/>
            <p:nvPr/>
          </p:nvSpPr>
          <p:spPr>
            <a:xfrm>
              <a:off x="0" y="-38100"/>
              <a:ext cx="1760253" cy="183936"/>
            </a:xfrm>
            <a:prstGeom prst="rect">
              <a:avLst/>
            </a:prstGeom>
          </p:spPr>
          <p:txBody>
            <a:bodyPr lIns="50800" tIns="50800" rIns="50800" bIns="50800" rtlCol="0" anchor="ctr"/>
            <a:lstStyle/>
            <a:p>
              <a:pPr algn="ctr">
                <a:lnSpc>
                  <a:spcPts val="3079"/>
                </a:lnSpc>
              </a:pPr>
              <a:r>
                <a:rPr lang="en-US" sz="2199">
                  <a:solidFill>
                    <a:srgbClr val="FFFFFF"/>
                  </a:solidFill>
                  <a:latin typeface="Inter Bold"/>
                </a:rPr>
                <a:t>Total Available Market (TAM)</a:t>
              </a:r>
            </a:p>
          </p:txBody>
        </p:sp>
      </p:grpSp>
      <p:grpSp>
        <p:nvGrpSpPr>
          <p:cNvPr id="20" name="Group 20"/>
          <p:cNvGrpSpPr/>
          <p:nvPr/>
        </p:nvGrpSpPr>
        <p:grpSpPr>
          <a:xfrm>
            <a:off x="10058400" y="3238500"/>
            <a:ext cx="6683462" cy="698381"/>
            <a:chOff x="0" y="-28733"/>
            <a:chExt cx="1760253" cy="183936"/>
          </a:xfrm>
        </p:grpSpPr>
        <p:sp>
          <p:nvSpPr>
            <p:cNvPr id="21" name="Freeform 21"/>
            <p:cNvSpPr/>
            <p:nvPr/>
          </p:nvSpPr>
          <p:spPr>
            <a:xfrm>
              <a:off x="0" y="0"/>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sp>
        <p:sp>
          <p:nvSpPr>
            <p:cNvPr id="22" name="TextBox 22"/>
            <p:cNvSpPr txBox="1"/>
            <p:nvPr/>
          </p:nvSpPr>
          <p:spPr>
            <a:xfrm>
              <a:off x="0" y="-28733"/>
              <a:ext cx="1760253" cy="183936"/>
            </a:xfrm>
            <a:prstGeom prst="rect">
              <a:avLst/>
            </a:prstGeom>
          </p:spPr>
          <p:txBody>
            <a:bodyPr lIns="50800" tIns="50800" rIns="50800" bIns="50800" rtlCol="0" anchor="ctr"/>
            <a:lstStyle/>
            <a:p>
              <a:pPr algn="ctr">
                <a:lnSpc>
                  <a:spcPts val="3079"/>
                </a:lnSpc>
              </a:pPr>
              <a:r>
                <a:rPr lang="en-US" sz="2199" dirty="0">
                  <a:solidFill>
                    <a:srgbClr val="FFFFFF"/>
                  </a:solidFill>
                  <a:latin typeface="Inter Bold"/>
                </a:rPr>
                <a:t>Serviceable Available Market (SAM)</a:t>
              </a:r>
            </a:p>
          </p:txBody>
        </p:sp>
      </p:grpSp>
      <p:grpSp>
        <p:nvGrpSpPr>
          <p:cNvPr id="23" name="Group 23"/>
          <p:cNvGrpSpPr/>
          <p:nvPr/>
        </p:nvGrpSpPr>
        <p:grpSpPr>
          <a:xfrm>
            <a:off x="10134600" y="6819900"/>
            <a:ext cx="6683462" cy="698381"/>
            <a:chOff x="0" y="-38100"/>
            <a:chExt cx="1760253" cy="183936"/>
          </a:xfrm>
        </p:grpSpPr>
        <p:sp>
          <p:nvSpPr>
            <p:cNvPr id="24" name="Freeform 24"/>
            <p:cNvSpPr/>
            <p:nvPr/>
          </p:nvSpPr>
          <p:spPr>
            <a:xfrm>
              <a:off x="0" y="-20069"/>
              <a:ext cx="1760253" cy="145836"/>
            </a:xfrm>
            <a:custGeom>
              <a:avLst/>
              <a:gdLst/>
              <a:ahLst/>
              <a:cxnLst/>
              <a:rect l="l" t="t" r="r" b="b"/>
              <a:pathLst>
                <a:path w="1760253" h="145836">
                  <a:moveTo>
                    <a:pt x="59077" y="0"/>
                  </a:moveTo>
                  <a:lnTo>
                    <a:pt x="1701177" y="0"/>
                  </a:lnTo>
                  <a:cubicBezTo>
                    <a:pt x="1716845" y="0"/>
                    <a:pt x="1731871" y="6224"/>
                    <a:pt x="1742950" y="17303"/>
                  </a:cubicBezTo>
                  <a:cubicBezTo>
                    <a:pt x="1754029" y="28382"/>
                    <a:pt x="1760253" y="43409"/>
                    <a:pt x="1760253" y="59077"/>
                  </a:cubicBezTo>
                  <a:lnTo>
                    <a:pt x="1760253" y="86759"/>
                  </a:lnTo>
                  <a:cubicBezTo>
                    <a:pt x="1760253" y="119386"/>
                    <a:pt x="1733804" y="145836"/>
                    <a:pt x="1701177" y="145836"/>
                  </a:cubicBezTo>
                  <a:lnTo>
                    <a:pt x="59077" y="145836"/>
                  </a:lnTo>
                  <a:cubicBezTo>
                    <a:pt x="43409" y="145836"/>
                    <a:pt x="28382" y="139611"/>
                    <a:pt x="17303" y="128532"/>
                  </a:cubicBezTo>
                  <a:cubicBezTo>
                    <a:pt x="6224" y="117453"/>
                    <a:pt x="0" y="102427"/>
                    <a:pt x="0" y="86759"/>
                  </a:cubicBezTo>
                  <a:lnTo>
                    <a:pt x="0" y="59077"/>
                  </a:lnTo>
                  <a:cubicBezTo>
                    <a:pt x="0" y="26450"/>
                    <a:pt x="26450" y="0"/>
                    <a:pt x="59077" y="0"/>
                  </a:cubicBezTo>
                  <a:close/>
                </a:path>
              </a:pathLst>
            </a:custGeom>
            <a:solidFill>
              <a:srgbClr val="17726D"/>
            </a:solidFill>
          </p:spPr>
        </p:sp>
        <p:sp>
          <p:nvSpPr>
            <p:cNvPr id="25" name="TextBox 25"/>
            <p:cNvSpPr txBox="1"/>
            <p:nvPr/>
          </p:nvSpPr>
          <p:spPr>
            <a:xfrm>
              <a:off x="0" y="-38100"/>
              <a:ext cx="1760253" cy="183936"/>
            </a:xfrm>
            <a:prstGeom prst="rect">
              <a:avLst/>
            </a:prstGeom>
          </p:spPr>
          <p:txBody>
            <a:bodyPr lIns="50800" tIns="50800" rIns="50800" bIns="50800" rtlCol="0" anchor="ctr"/>
            <a:lstStyle/>
            <a:p>
              <a:pPr algn="ctr">
                <a:lnSpc>
                  <a:spcPts val="3079"/>
                </a:lnSpc>
              </a:pPr>
              <a:r>
                <a:rPr lang="en-US" sz="2199" dirty="0">
                  <a:solidFill>
                    <a:srgbClr val="FFFFFF"/>
                  </a:solidFill>
                  <a:latin typeface="Inter Bold"/>
                </a:rPr>
                <a:t>Serviceable Obtainable Market (SOM)</a:t>
              </a:r>
            </a:p>
          </p:txBody>
        </p:sp>
      </p:grpSp>
      <p:sp>
        <p:nvSpPr>
          <p:cNvPr id="26" name="TextBox 26"/>
          <p:cNvSpPr txBox="1"/>
          <p:nvPr/>
        </p:nvSpPr>
        <p:spPr>
          <a:xfrm>
            <a:off x="9982200" y="1409700"/>
            <a:ext cx="7239000" cy="1744067"/>
          </a:xfrm>
          <a:prstGeom prst="rect">
            <a:avLst/>
          </a:prstGeom>
        </p:spPr>
        <p:txBody>
          <a:bodyPr wrap="square" lIns="0" tIns="0" rIns="0" bIns="0" rtlCol="0" anchor="t">
            <a:spAutoFit/>
          </a:bodyPr>
          <a:lstStyle/>
          <a:p>
            <a:pPr marL="0" lvl="0" indent="0" algn="just">
              <a:lnSpc>
                <a:spcPts val="3410"/>
              </a:lnSpc>
            </a:pPr>
            <a:r>
              <a:rPr lang="en-US" sz="2400" b="1" dirty="0">
                <a:solidFill>
                  <a:srgbClr val="000000"/>
                </a:solidFill>
              </a:rPr>
              <a:t>The Total Available Market (TAM) represents the entire potential demand for our product-service, reflecting the vast landscape of opportunities awaiting exploration and market capture.</a:t>
            </a:r>
          </a:p>
        </p:txBody>
      </p:sp>
      <p:sp>
        <p:nvSpPr>
          <p:cNvPr id="27" name="TextBox 27"/>
          <p:cNvSpPr txBox="1"/>
          <p:nvPr/>
        </p:nvSpPr>
        <p:spPr>
          <a:xfrm>
            <a:off x="9982200" y="4076700"/>
            <a:ext cx="7543800" cy="2616101"/>
          </a:xfrm>
          <a:prstGeom prst="rect">
            <a:avLst/>
          </a:prstGeom>
        </p:spPr>
        <p:txBody>
          <a:bodyPr wrap="square" lIns="0" tIns="0" rIns="0" bIns="0" rtlCol="0" anchor="t">
            <a:spAutoFit/>
          </a:bodyPr>
          <a:lstStyle/>
          <a:p>
            <a:pPr marL="0" lvl="0" indent="0" algn="just">
              <a:lnSpc>
                <a:spcPts val="3410"/>
              </a:lnSpc>
            </a:pPr>
            <a:r>
              <a:rPr lang="en-US" sz="2400" b="1" dirty="0">
                <a:solidFill>
                  <a:srgbClr val="000000"/>
                </a:solidFill>
              </a:rPr>
              <a:t>The Serviceable Available Market (SAM) represents the specific segment of the Total Available Market where our product or service can be realistically and effectively offered, defining the target audience for our strategic market – through this we are ready to make a Power generation .</a:t>
            </a:r>
          </a:p>
        </p:txBody>
      </p:sp>
      <p:sp>
        <p:nvSpPr>
          <p:cNvPr id="31" name="TextBox 31"/>
          <p:cNvSpPr txBox="1"/>
          <p:nvPr/>
        </p:nvSpPr>
        <p:spPr>
          <a:xfrm>
            <a:off x="9982200" y="7581900"/>
            <a:ext cx="7543800" cy="2180084"/>
          </a:xfrm>
          <a:prstGeom prst="rect">
            <a:avLst/>
          </a:prstGeom>
        </p:spPr>
        <p:txBody>
          <a:bodyPr wrap="square" lIns="0" tIns="0" rIns="0" bIns="0" rtlCol="0" anchor="t">
            <a:spAutoFit/>
          </a:bodyPr>
          <a:lstStyle/>
          <a:p>
            <a:pPr marL="0" lvl="0" indent="0" algn="just">
              <a:lnSpc>
                <a:spcPts val="3410"/>
              </a:lnSpc>
            </a:pPr>
            <a:r>
              <a:rPr lang="en-US" sz="2400" b="1" dirty="0">
                <a:solidFill>
                  <a:srgbClr val="000000"/>
                </a:solidFill>
              </a:rPr>
              <a:t>The Serviceable Obtainable Market (SOM) signifies the realistic and achievable portion of the Serviceable Available Market where our business aims to capture the people who are using Fan’s - emphasizing our practical and strategic approach to the market .</a:t>
            </a:r>
          </a:p>
        </p:txBody>
      </p:sp>
      <p:pic>
        <p:nvPicPr>
          <p:cNvPr id="35" name="Picture 34">
            <a:extLst>
              <a:ext uri="{FF2B5EF4-FFF2-40B4-BE49-F238E27FC236}">
                <a16:creationId xmlns:a16="http://schemas.microsoft.com/office/drawing/2014/main" id="{DEFBF780-8549-E2ED-77E1-A3240459337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6767" t="26178" r="24722" b="21369"/>
          <a:stretch/>
        </p:blipFill>
        <p:spPr>
          <a:xfrm>
            <a:off x="16812859" y="-34369"/>
            <a:ext cx="1475141" cy="1595005"/>
          </a:xfrm>
          <a:prstGeom prst="rect">
            <a:avLst/>
          </a:prstGeom>
        </p:spPr>
      </p:pic>
      <p:sp>
        <p:nvSpPr>
          <p:cNvPr id="33" name="AutoShape 6"/>
          <p:cNvSpPr/>
          <p:nvPr/>
        </p:nvSpPr>
        <p:spPr>
          <a:xfrm flipV="1">
            <a:off x="914400" y="1943100"/>
            <a:ext cx="6658899" cy="18087"/>
          </a:xfrm>
          <a:prstGeom prst="line">
            <a:avLst/>
          </a:prstGeom>
          <a:ln w="76200" cap="flat">
            <a:solidFill>
              <a:srgbClr val="EAE4D2"/>
            </a:solidFill>
            <a:prstDash val="solid"/>
            <a:headEnd type="none" w="sm" len="sm"/>
            <a:tailEnd type="none" w="sm" len="sm"/>
          </a:ln>
        </p:spPr>
      </p:sp>
      <p:pic>
        <p:nvPicPr>
          <p:cNvPr id="36" name="Picture 35" descr="Untitled_design_page-0001-removebg-preview.png"/>
          <p:cNvPicPr>
            <a:picLocks noChangeAspect="1"/>
          </p:cNvPicPr>
          <p:nvPr/>
        </p:nvPicPr>
        <p:blipFill>
          <a:blip r:embed="rId3" cstate="print"/>
          <a:srcRect l="23809" r="26407" b="57912"/>
          <a:stretch>
            <a:fillRect/>
          </a:stretch>
        </p:blipFill>
        <p:spPr>
          <a:xfrm>
            <a:off x="304800" y="1943100"/>
            <a:ext cx="6629400" cy="8001000"/>
          </a:xfrm>
          <a:prstGeom prst="rect">
            <a:avLst/>
          </a:prstGeom>
        </p:spPr>
      </p:pic>
      <p:sp>
        <p:nvSpPr>
          <p:cNvPr id="37" name="Oval 36"/>
          <p:cNvSpPr/>
          <p:nvPr/>
        </p:nvSpPr>
        <p:spPr>
          <a:xfrm>
            <a:off x="6629400" y="8343900"/>
            <a:ext cx="533400" cy="45720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8" name="Oval 37"/>
          <p:cNvSpPr/>
          <p:nvPr/>
        </p:nvSpPr>
        <p:spPr>
          <a:xfrm>
            <a:off x="6629400" y="8953500"/>
            <a:ext cx="533400" cy="457200"/>
          </a:xfrm>
          <a:prstGeom prst="ellipse">
            <a:avLst/>
          </a:prstGeom>
          <a:blipFill>
            <a:blip r:embed="rId4" cstate="prin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9" name="Oval 38"/>
          <p:cNvSpPr/>
          <p:nvPr/>
        </p:nvSpPr>
        <p:spPr>
          <a:xfrm>
            <a:off x="6629400" y="9486900"/>
            <a:ext cx="533400" cy="457200"/>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0" name="TextBox 39"/>
          <p:cNvSpPr txBox="1"/>
          <p:nvPr/>
        </p:nvSpPr>
        <p:spPr>
          <a:xfrm>
            <a:off x="7198392" y="8277880"/>
            <a:ext cx="942887" cy="523220"/>
          </a:xfrm>
          <a:prstGeom prst="rect">
            <a:avLst/>
          </a:prstGeom>
          <a:noFill/>
        </p:spPr>
        <p:txBody>
          <a:bodyPr wrap="none" rtlCol="0">
            <a:spAutoFit/>
          </a:bodyPr>
          <a:lstStyle/>
          <a:p>
            <a:r>
              <a:rPr lang="en-IN" sz="2800" b="1" dirty="0">
                <a:solidFill>
                  <a:srgbClr val="FFFFFF"/>
                </a:solidFill>
              </a:rPr>
              <a:t>High </a:t>
            </a:r>
            <a:endParaRPr lang="en-US" sz="2800" b="1" dirty="0">
              <a:solidFill>
                <a:srgbClr val="FFFFFF"/>
              </a:solidFill>
            </a:endParaRPr>
          </a:p>
        </p:txBody>
      </p:sp>
      <p:sp>
        <p:nvSpPr>
          <p:cNvPr id="41" name="Rectangle 40"/>
          <p:cNvSpPr/>
          <p:nvPr/>
        </p:nvSpPr>
        <p:spPr>
          <a:xfrm>
            <a:off x="7217936" y="8887480"/>
            <a:ext cx="1468864" cy="523220"/>
          </a:xfrm>
          <a:prstGeom prst="rect">
            <a:avLst/>
          </a:prstGeom>
        </p:spPr>
        <p:txBody>
          <a:bodyPr wrap="none">
            <a:spAutoFit/>
          </a:bodyPr>
          <a:lstStyle/>
          <a:p>
            <a:r>
              <a:rPr lang="en-IN" sz="2800" b="1" dirty="0">
                <a:solidFill>
                  <a:srgbClr val="FFFFFF"/>
                </a:solidFill>
              </a:rPr>
              <a:t>Average </a:t>
            </a:r>
            <a:endParaRPr lang="en-US" sz="2800" b="1" dirty="0">
              <a:solidFill>
                <a:srgbClr val="FFFFFF"/>
              </a:solidFill>
            </a:endParaRPr>
          </a:p>
        </p:txBody>
      </p:sp>
      <p:sp>
        <p:nvSpPr>
          <p:cNvPr id="42" name="Rectangle 41"/>
          <p:cNvSpPr/>
          <p:nvPr/>
        </p:nvSpPr>
        <p:spPr>
          <a:xfrm>
            <a:off x="7239000" y="9420880"/>
            <a:ext cx="878061" cy="523220"/>
          </a:xfrm>
          <a:prstGeom prst="rect">
            <a:avLst/>
          </a:prstGeom>
        </p:spPr>
        <p:txBody>
          <a:bodyPr wrap="none">
            <a:spAutoFit/>
          </a:bodyPr>
          <a:lstStyle/>
          <a:p>
            <a:r>
              <a:rPr lang="en-IN" sz="2800" b="1" dirty="0">
                <a:solidFill>
                  <a:srgbClr val="FFFFFF"/>
                </a:solidFill>
              </a:rPr>
              <a:t>Low </a:t>
            </a:r>
            <a:endParaRPr lang="en-US" sz="2800" b="1" dirty="0">
              <a:solidFill>
                <a:srgbClr val="FFFFFF"/>
              </a:solidFill>
            </a:endParaRPr>
          </a:p>
        </p:txBody>
      </p:sp>
      <p:sp>
        <p:nvSpPr>
          <p:cNvPr id="43" name="Rectangle 42"/>
          <p:cNvSpPr/>
          <p:nvPr/>
        </p:nvSpPr>
        <p:spPr>
          <a:xfrm>
            <a:off x="6629400" y="7505700"/>
            <a:ext cx="2362200" cy="685800"/>
          </a:xfrm>
          <a:prstGeom prst="rect">
            <a:avLst/>
          </a:prstGeom>
          <a:solidFill>
            <a:srgbClr val="C4BD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400" b="1" dirty="0">
                <a:solidFill>
                  <a:schemeClr val="tx1"/>
                </a:solidFill>
              </a:rPr>
              <a:t>Usage Of Power Based on States</a:t>
            </a:r>
            <a:endParaRPr lang="en-US" sz="2400" b="1" dirty="0">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5">
            <a:extLst>
              <a:ext uri="{FF2B5EF4-FFF2-40B4-BE49-F238E27FC236}">
                <a16:creationId xmlns:a16="http://schemas.microsoft.com/office/drawing/2014/main" id="{99FD2F48-6D69-77FC-6B44-F426FB41FCBB}"/>
              </a:ext>
            </a:extLst>
          </p:cNvPr>
          <p:cNvGrpSpPr/>
          <p:nvPr/>
        </p:nvGrpSpPr>
        <p:grpSpPr>
          <a:xfrm>
            <a:off x="1" y="205408"/>
            <a:ext cx="18288000" cy="1409700"/>
            <a:chOff x="0" y="0"/>
            <a:chExt cx="270933" cy="299104"/>
          </a:xfrm>
          <a:solidFill>
            <a:srgbClr val="17726D"/>
          </a:solidFill>
        </p:grpSpPr>
        <p:sp>
          <p:nvSpPr>
            <p:cNvPr id="4" name="Freeform 6">
              <a:extLst>
                <a:ext uri="{FF2B5EF4-FFF2-40B4-BE49-F238E27FC236}">
                  <a16:creationId xmlns:a16="http://schemas.microsoft.com/office/drawing/2014/main" id="{B10A5783-DDEB-D50D-24EC-BF95DA413A48}"/>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grpFill/>
            <a:ln>
              <a:noFill/>
            </a:ln>
          </p:spPr>
        </p:sp>
        <p:sp>
          <p:nvSpPr>
            <p:cNvPr id="5" name="TextBox 7">
              <a:extLst>
                <a:ext uri="{FF2B5EF4-FFF2-40B4-BE49-F238E27FC236}">
                  <a16:creationId xmlns:a16="http://schemas.microsoft.com/office/drawing/2014/main" id="{59913EF6-294A-CC71-FBD9-39007A5D3C21}"/>
                </a:ext>
              </a:extLst>
            </p:cNvPr>
            <p:cNvSpPr txBox="1"/>
            <p:nvPr/>
          </p:nvSpPr>
          <p:spPr>
            <a:xfrm>
              <a:off x="0" y="-47625"/>
              <a:ext cx="270933" cy="346729"/>
            </a:xfrm>
            <a:prstGeom prst="rect">
              <a:avLst/>
            </a:prstGeom>
            <a:grpFill/>
            <a:ln>
              <a:noFill/>
            </a:ln>
          </p:spPr>
          <p:txBody>
            <a:bodyPr lIns="50800" tIns="50800" rIns="50800" bIns="50800" rtlCol="0" anchor="ctr"/>
            <a:lstStyle/>
            <a:p>
              <a:pPr algn="ctr">
                <a:lnSpc>
                  <a:spcPts val="2479"/>
                </a:lnSpc>
              </a:pPr>
              <a:endParaRPr/>
            </a:p>
          </p:txBody>
        </p:sp>
      </p:gr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52299DA-39F9-86EB-153E-1C16FCB84DE0}"/>
                  </a:ext>
                </a:extLst>
              </p:cNvPr>
              <p:cNvSpPr txBox="1"/>
              <p:nvPr/>
            </p:nvSpPr>
            <p:spPr>
              <a:xfrm>
                <a:off x="-28670" y="318964"/>
                <a:ext cx="14438248" cy="166199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nor/>
                        </m:rPr>
                        <a:rPr lang="en-IN" sz="5400" b="1" i="0" u="sng" dirty="0" smtClean="0">
                          <a:solidFill>
                            <a:schemeClr val="bg1"/>
                          </a:solidFill>
                        </a:rPr>
                        <m:t>Unique</m:t>
                      </m:r>
                      <m:r>
                        <m:rPr>
                          <m:nor/>
                        </m:rPr>
                        <a:rPr lang="en-IN" sz="5400" b="1" i="0" u="sng" dirty="0" smtClean="0">
                          <a:solidFill>
                            <a:schemeClr val="bg1"/>
                          </a:solidFill>
                        </a:rPr>
                        <m:t> </m:t>
                      </m:r>
                      <m:r>
                        <m:rPr>
                          <m:nor/>
                        </m:rPr>
                        <a:rPr lang="en-US" sz="5400" b="1" u="sng" dirty="0" smtClean="0">
                          <a:solidFill>
                            <a:schemeClr val="bg1"/>
                          </a:solidFill>
                        </a:rPr>
                        <m:t>Value</m:t>
                      </m:r>
                      <m:r>
                        <m:rPr>
                          <m:nor/>
                        </m:rPr>
                        <a:rPr lang="en-US" sz="5400" b="1" u="sng" dirty="0" smtClean="0">
                          <a:solidFill>
                            <a:schemeClr val="bg1"/>
                          </a:solidFill>
                        </a:rPr>
                        <m:t> </m:t>
                      </m:r>
                      <m:r>
                        <m:rPr>
                          <m:nor/>
                        </m:rPr>
                        <a:rPr lang="en-US" sz="5400" b="1" u="sng" dirty="0" smtClean="0">
                          <a:solidFill>
                            <a:schemeClr val="bg1"/>
                          </a:solidFill>
                        </a:rPr>
                        <m:t>Propagation</m:t>
                      </m:r>
                      <m:r>
                        <m:rPr>
                          <m:nor/>
                        </m:rPr>
                        <a:rPr lang="en-US" sz="5400" b="1" u="sng" dirty="0" smtClean="0">
                          <a:solidFill>
                            <a:schemeClr val="bg1"/>
                          </a:solidFill>
                        </a:rPr>
                        <m:t> &amp; </m:t>
                      </m:r>
                      <m:r>
                        <m:rPr>
                          <m:nor/>
                        </m:rPr>
                        <a:rPr lang="en-IN" sz="5400" b="1" u="sng" dirty="0" smtClean="0">
                          <a:solidFill>
                            <a:schemeClr val="bg1"/>
                          </a:solidFill>
                        </a:rPr>
                        <m:t>Customer</m:t>
                      </m:r>
                      <m:r>
                        <m:rPr>
                          <m:nor/>
                        </m:rPr>
                        <a:rPr lang="en-IN" sz="5400" b="1" u="sng" dirty="0" smtClean="0">
                          <a:solidFill>
                            <a:schemeClr val="bg1"/>
                          </a:solidFill>
                        </a:rPr>
                        <m:t>−</m:t>
                      </m:r>
                      <m:r>
                        <m:rPr>
                          <m:nor/>
                        </m:rPr>
                        <a:rPr lang="en-IN" sz="5400" b="1" u="sng" dirty="0" smtClean="0">
                          <a:solidFill>
                            <a:schemeClr val="bg1"/>
                          </a:solidFill>
                        </a:rPr>
                        <m:t>Segment</m:t>
                      </m:r>
                      <m:r>
                        <m:rPr>
                          <m:nor/>
                        </m:rPr>
                        <a:rPr lang="en-US" sz="5400" b="1" u="sng" dirty="0" smtClean="0">
                          <a:solidFill>
                            <a:schemeClr val="bg1"/>
                          </a:solidFill>
                        </a:rPr>
                        <m:t>:</m:t>
                      </m:r>
                    </m:oMath>
                  </m:oMathPara>
                </a14:m>
                <a:endParaRPr lang="en-US" sz="5400" b="1" u="sng" dirty="0">
                  <a:solidFill>
                    <a:schemeClr val="bg1"/>
                  </a:solidFill>
                </a:endParaRPr>
              </a:p>
              <a:p>
                <a:endParaRPr lang="en-IN" sz="5400" dirty="0">
                  <a:solidFill>
                    <a:schemeClr val="bg1"/>
                  </a:solidFill>
                </a:endParaRPr>
              </a:p>
            </p:txBody>
          </p:sp>
        </mc:Choice>
        <mc:Fallback xmlns="">
          <p:sp>
            <p:nvSpPr>
              <p:cNvPr id="10" name="TextBox 9">
                <a:extLst>
                  <a:ext uri="{FF2B5EF4-FFF2-40B4-BE49-F238E27FC236}">
                    <a16:creationId xmlns:a16="http://schemas.microsoft.com/office/drawing/2014/main" id="{252299DA-39F9-86EB-153E-1C16FCB84DE0}"/>
                  </a:ext>
                </a:extLst>
              </p:cNvPr>
              <p:cNvSpPr txBox="1">
                <a:spLocks noRot="1" noChangeAspect="1" noMove="1" noResize="1" noEditPoints="1" noAdjustHandles="1" noChangeArrowheads="1" noChangeShapeType="1" noTextEdit="1"/>
              </p:cNvSpPr>
              <p:nvPr/>
            </p:nvSpPr>
            <p:spPr>
              <a:xfrm>
                <a:off x="-28670" y="318964"/>
                <a:ext cx="14438248" cy="1661993"/>
              </a:xfrm>
              <a:prstGeom prst="rect">
                <a:avLst/>
              </a:prstGeom>
              <a:blipFill>
                <a:blip r:embed="rId2"/>
                <a:stretch>
                  <a:fillRect/>
                </a:stretch>
              </a:blipFill>
            </p:spPr>
            <p:txBody>
              <a:bodyPr/>
              <a:lstStyle/>
              <a:p>
                <a:r>
                  <a:rPr lang="en-IN">
                    <a:noFill/>
                  </a:rPr>
                  <a:t> </a:t>
                </a:r>
              </a:p>
            </p:txBody>
          </p:sp>
        </mc:Fallback>
      </mc:AlternateContent>
      <p:sp>
        <p:nvSpPr>
          <p:cNvPr id="13" name="Rectangle 12">
            <a:extLst>
              <a:ext uri="{FF2B5EF4-FFF2-40B4-BE49-F238E27FC236}">
                <a16:creationId xmlns:a16="http://schemas.microsoft.com/office/drawing/2014/main" id="{3EB59849-8602-F047-741C-BC5B85EF62ED}"/>
              </a:ext>
            </a:extLst>
          </p:cNvPr>
          <p:cNvSpPr/>
          <p:nvPr/>
        </p:nvSpPr>
        <p:spPr>
          <a:xfrm>
            <a:off x="0" y="1409701"/>
            <a:ext cx="18287999" cy="8877298"/>
          </a:xfrm>
          <a:prstGeom prst="rect">
            <a:avLst/>
          </a:prstGeom>
          <a:solidFill>
            <a:srgbClr val="F9FFE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Picture 13">
            <a:extLst>
              <a:ext uri="{FF2B5EF4-FFF2-40B4-BE49-F238E27FC236}">
                <a16:creationId xmlns:a16="http://schemas.microsoft.com/office/drawing/2014/main" id="{F5C47B01-6226-6F1A-9C3B-9FFE89E6DF83}"/>
              </a:ext>
            </a:extLst>
          </p:cNvPr>
          <p:cNvPicPr>
            <a:picLocks noChangeAspect="1"/>
          </p:cNvPicPr>
          <p:nvPr/>
        </p:nvPicPr>
        <p:blipFill rotWithShape="1">
          <a:blip r:embed="rId3"/>
          <a:srcRect t="2934"/>
          <a:stretch/>
        </p:blipFill>
        <p:spPr>
          <a:xfrm>
            <a:off x="1223121" y="1610182"/>
            <a:ext cx="15913768" cy="8334707"/>
          </a:xfrm>
          <a:prstGeom prst="rect">
            <a:avLst/>
          </a:prstGeom>
        </p:spPr>
      </p:pic>
      <p:grpSp>
        <p:nvGrpSpPr>
          <p:cNvPr id="15" name="Group 5">
            <a:extLst>
              <a:ext uri="{FF2B5EF4-FFF2-40B4-BE49-F238E27FC236}">
                <a16:creationId xmlns:a16="http://schemas.microsoft.com/office/drawing/2014/main" id="{8CBD3FCD-A701-D2BB-D39B-81545987E00B}"/>
              </a:ext>
            </a:extLst>
          </p:cNvPr>
          <p:cNvGrpSpPr/>
          <p:nvPr/>
        </p:nvGrpSpPr>
        <p:grpSpPr>
          <a:xfrm>
            <a:off x="16812859" y="200482"/>
            <a:ext cx="1475141" cy="1409700"/>
            <a:chOff x="0" y="0"/>
            <a:chExt cx="270933" cy="299104"/>
          </a:xfrm>
          <a:solidFill>
            <a:srgbClr val="F9FFED"/>
          </a:solidFill>
        </p:grpSpPr>
        <p:sp>
          <p:nvSpPr>
            <p:cNvPr id="16" name="Freeform 6">
              <a:extLst>
                <a:ext uri="{FF2B5EF4-FFF2-40B4-BE49-F238E27FC236}">
                  <a16:creationId xmlns:a16="http://schemas.microsoft.com/office/drawing/2014/main" id="{324827F5-5C97-556F-C728-2CB7965DEE69}"/>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grpFill/>
          </p:spPr>
        </p:sp>
        <p:sp>
          <p:nvSpPr>
            <p:cNvPr id="17" name="TextBox 7">
              <a:extLst>
                <a:ext uri="{FF2B5EF4-FFF2-40B4-BE49-F238E27FC236}">
                  <a16:creationId xmlns:a16="http://schemas.microsoft.com/office/drawing/2014/main" id="{7D077760-F9A5-2D8F-D06A-A9AC6CF96C5C}"/>
                </a:ext>
              </a:extLst>
            </p:cNvPr>
            <p:cNvSpPr txBox="1"/>
            <p:nvPr/>
          </p:nvSpPr>
          <p:spPr>
            <a:xfrm>
              <a:off x="0" y="-47625"/>
              <a:ext cx="270933" cy="346729"/>
            </a:xfrm>
            <a:prstGeom prst="rect">
              <a:avLst/>
            </a:prstGeom>
            <a:grpFill/>
          </p:spPr>
          <p:txBody>
            <a:bodyPr lIns="50800" tIns="50800" rIns="50800" bIns="50800" rtlCol="0" anchor="ctr"/>
            <a:lstStyle/>
            <a:p>
              <a:pPr algn="ctr">
                <a:lnSpc>
                  <a:spcPts val="2479"/>
                </a:lnSpc>
              </a:pPr>
              <a:endParaRPr/>
            </a:p>
          </p:txBody>
        </p:sp>
      </p:grpSp>
      <p:pic>
        <p:nvPicPr>
          <p:cNvPr id="18" name="Picture 17">
            <a:extLst>
              <a:ext uri="{FF2B5EF4-FFF2-40B4-BE49-F238E27FC236}">
                <a16:creationId xmlns:a16="http://schemas.microsoft.com/office/drawing/2014/main" id="{28AB2BE9-F19B-B13F-F888-84782EBFE70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6767" t="26178" r="24722" b="21369"/>
          <a:stretch/>
        </p:blipFill>
        <p:spPr>
          <a:xfrm>
            <a:off x="16812859" y="-28904"/>
            <a:ext cx="1475141" cy="1595005"/>
          </a:xfrm>
          <a:prstGeom prst="rect">
            <a:avLst/>
          </a:prstGeom>
        </p:spPr>
      </p:pic>
    </p:spTree>
    <p:extLst>
      <p:ext uri="{BB962C8B-B14F-4D97-AF65-F5344CB8AC3E}">
        <p14:creationId xmlns:p14="http://schemas.microsoft.com/office/powerpoint/2010/main" val="2337766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409700"/>
            <a:chOff x="0" y="0"/>
            <a:chExt cx="4816593" cy="775678"/>
          </a:xfrm>
        </p:grpSpPr>
        <p:sp>
          <p:nvSpPr>
            <p:cNvPr id="3" name="Freeform 3"/>
            <p:cNvSpPr/>
            <p:nvPr/>
          </p:nvSpPr>
          <p:spPr>
            <a:xfrm>
              <a:off x="0" y="0"/>
              <a:ext cx="4816592" cy="775678"/>
            </a:xfrm>
            <a:custGeom>
              <a:avLst/>
              <a:gdLst/>
              <a:ahLst/>
              <a:cxnLst/>
              <a:rect l="l" t="t" r="r" b="b"/>
              <a:pathLst>
                <a:path w="4816592" h="775678">
                  <a:moveTo>
                    <a:pt x="0" y="0"/>
                  </a:moveTo>
                  <a:lnTo>
                    <a:pt x="4816592" y="0"/>
                  </a:lnTo>
                  <a:lnTo>
                    <a:pt x="4816592" y="775678"/>
                  </a:lnTo>
                  <a:lnTo>
                    <a:pt x="0" y="775678"/>
                  </a:lnTo>
                  <a:close/>
                </a:path>
              </a:pathLst>
            </a:custGeom>
            <a:solidFill>
              <a:srgbClr val="17726D"/>
            </a:solidFill>
          </p:spPr>
        </p:sp>
        <p:sp>
          <p:nvSpPr>
            <p:cNvPr id="4" name="TextBox 4"/>
            <p:cNvSpPr txBox="1"/>
            <p:nvPr/>
          </p:nvSpPr>
          <p:spPr>
            <a:xfrm>
              <a:off x="0" y="-47625"/>
              <a:ext cx="4816593" cy="823303"/>
            </a:xfrm>
            <a:prstGeom prst="rect">
              <a:avLst/>
            </a:prstGeom>
          </p:spPr>
          <p:txBody>
            <a:bodyPr lIns="50800" tIns="50800" rIns="50800" bIns="50800" rtlCol="0" anchor="ctr"/>
            <a:lstStyle/>
            <a:p>
              <a:pPr algn="ctr">
                <a:lnSpc>
                  <a:spcPts val="2479"/>
                </a:lnSpc>
              </a:pPr>
              <a:endParaRPr/>
            </a:p>
          </p:txBody>
        </p:sp>
      </p:grpSp>
      <p:grpSp>
        <p:nvGrpSpPr>
          <p:cNvPr id="5" name="Group 5">
            <a:extLst>
              <a:ext uri="{FF2B5EF4-FFF2-40B4-BE49-F238E27FC236}">
                <a16:creationId xmlns:a16="http://schemas.microsoft.com/office/drawing/2014/main" id="{E9FF135D-4635-40D6-EA6D-543FA819D664}"/>
              </a:ext>
            </a:extLst>
          </p:cNvPr>
          <p:cNvGrpSpPr/>
          <p:nvPr/>
        </p:nvGrpSpPr>
        <p:grpSpPr>
          <a:xfrm>
            <a:off x="16812859" y="1"/>
            <a:ext cx="1475141" cy="1409700"/>
            <a:chOff x="0" y="0"/>
            <a:chExt cx="270933" cy="299104"/>
          </a:xfrm>
        </p:grpSpPr>
        <p:sp>
          <p:nvSpPr>
            <p:cNvPr id="6" name="Freeform 6">
              <a:extLst>
                <a:ext uri="{FF2B5EF4-FFF2-40B4-BE49-F238E27FC236}">
                  <a16:creationId xmlns:a16="http://schemas.microsoft.com/office/drawing/2014/main" id="{F7A162BC-BB24-FC52-73C4-C9ED488B8E11}"/>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7" name="TextBox 7">
              <a:extLst>
                <a:ext uri="{FF2B5EF4-FFF2-40B4-BE49-F238E27FC236}">
                  <a16:creationId xmlns:a16="http://schemas.microsoft.com/office/drawing/2014/main" id="{B99B0449-7984-FAF6-3382-51F02D786625}"/>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pic>
        <p:nvPicPr>
          <p:cNvPr id="8" name="Picture 7">
            <a:extLst>
              <a:ext uri="{FF2B5EF4-FFF2-40B4-BE49-F238E27FC236}">
                <a16:creationId xmlns:a16="http://schemas.microsoft.com/office/drawing/2014/main" id="{771B2E56-09BC-82D5-12A9-DF0AA93EE8E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6767" t="26178" r="24722" b="21369"/>
          <a:stretch/>
        </p:blipFill>
        <p:spPr>
          <a:xfrm>
            <a:off x="16848856" y="-51905"/>
            <a:ext cx="1475141" cy="1595005"/>
          </a:xfrm>
          <a:prstGeom prst="rect">
            <a:avLst/>
          </a:prstGeom>
        </p:spPr>
      </p:pic>
      <p:sp>
        <p:nvSpPr>
          <p:cNvPr id="9" name="Rectangle 8"/>
          <p:cNvSpPr/>
          <p:nvPr/>
        </p:nvSpPr>
        <p:spPr>
          <a:xfrm>
            <a:off x="304800" y="-1296911"/>
            <a:ext cx="8421280" cy="2401811"/>
          </a:xfrm>
          <a:prstGeom prst="rect">
            <a:avLst/>
          </a:prstGeom>
        </p:spPr>
        <p:txBody>
          <a:bodyPr wrap="none">
            <a:spAutoFit/>
          </a:bodyPr>
          <a:lstStyle/>
          <a:p>
            <a:pPr>
              <a:lnSpc>
                <a:spcPts val="21873"/>
              </a:lnSpc>
            </a:pPr>
            <a:r>
              <a:rPr lang="en-US" sz="6000" b="1" dirty="0">
                <a:solidFill>
                  <a:schemeClr val="bg1"/>
                </a:solidFill>
              </a:rPr>
              <a:t>Validation of our Product:</a:t>
            </a:r>
          </a:p>
        </p:txBody>
      </p:sp>
      <p:sp>
        <p:nvSpPr>
          <p:cNvPr id="11" name="TextBox 10"/>
          <p:cNvSpPr txBox="1"/>
          <p:nvPr/>
        </p:nvSpPr>
        <p:spPr>
          <a:xfrm>
            <a:off x="8534400" y="723900"/>
            <a:ext cx="7071295" cy="646331"/>
          </a:xfrm>
          <a:prstGeom prst="rect">
            <a:avLst/>
          </a:prstGeom>
          <a:noFill/>
        </p:spPr>
        <p:txBody>
          <a:bodyPr wrap="none" rtlCol="0">
            <a:spAutoFit/>
          </a:bodyPr>
          <a:lstStyle/>
          <a:p>
            <a:r>
              <a:rPr lang="en-IN" sz="3600" b="1" dirty="0">
                <a:solidFill>
                  <a:schemeClr val="bg2"/>
                </a:solidFill>
              </a:rPr>
              <a:t>     </a:t>
            </a:r>
            <a:r>
              <a:rPr lang="en-IN" sz="3600" b="1" dirty="0">
                <a:solidFill>
                  <a:schemeClr val="bg1"/>
                </a:solidFill>
              </a:rPr>
              <a:t>(Product – Market Fit Validation)</a:t>
            </a:r>
            <a:endParaRPr lang="en-US" sz="3600" b="1" dirty="0">
              <a:solidFill>
                <a:schemeClr val="bg1"/>
              </a:solidFill>
            </a:endParaRPr>
          </a:p>
        </p:txBody>
      </p:sp>
      <p:sp>
        <p:nvSpPr>
          <p:cNvPr id="12" name="Rectangle 11"/>
          <p:cNvSpPr/>
          <p:nvPr/>
        </p:nvSpPr>
        <p:spPr>
          <a:xfrm>
            <a:off x="152400" y="1409700"/>
            <a:ext cx="18135600" cy="830997"/>
          </a:xfrm>
          <a:prstGeom prst="rect">
            <a:avLst/>
          </a:prstGeom>
        </p:spPr>
        <p:txBody>
          <a:bodyPr wrap="square">
            <a:spAutoFit/>
          </a:bodyPr>
          <a:lstStyle/>
          <a:p>
            <a:r>
              <a:rPr lang="en-US" sz="2400" b="1" dirty="0"/>
              <a:t>This is about ensuring that the product fits into the market in a way that meets customer expectations and can compete effectively. It's about confirming that there is a sustainable business model around your product, and based on our product we had been divided into Three Types :</a:t>
            </a:r>
          </a:p>
        </p:txBody>
      </p:sp>
      <p:sp>
        <p:nvSpPr>
          <p:cNvPr id="13" name="Rectangle 12"/>
          <p:cNvSpPr/>
          <p:nvPr/>
        </p:nvSpPr>
        <p:spPr>
          <a:xfrm rot="16200000">
            <a:off x="9067057" y="-6819156"/>
            <a:ext cx="153886" cy="1828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70" name="AutoShape 2" descr="Selecting Fans ..."/>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7" name="Picture 16" descr="download.jpg"/>
          <p:cNvPicPr>
            <a:picLocks noChangeAspect="1"/>
          </p:cNvPicPr>
          <p:nvPr/>
        </p:nvPicPr>
        <p:blipFill>
          <a:blip r:embed="rId3" cstate="print"/>
          <a:srcRect l="1623" b="12195"/>
          <a:stretch>
            <a:fillRect/>
          </a:stretch>
        </p:blipFill>
        <p:spPr>
          <a:xfrm>
            <a:off x="11952312" y="2374794"/>
            <a:ext cx="6313689" cy="2556285"/>
          </a:xfrm>
          <a:prstGeom prst="rect">
            <a:avLst/>
          </a:prstGeom>
        </p:spPr>
      </p:pic>
      <p:pic>
        <p:nvPicPr>
          <p:cNvPr id="18" name="Picture 17" descr="IMG_20240412_100539-01.jpeg"/>
          <p:cNvPicPr>
            <a:picLocks noChangeAspect="1"/>
          </p:cNvPicPr>
          <p:nvPr/>
        </p:nvPicPr>
        <p:blipFill>
          <a:blip r:embed="rId4" cstate="print"/>
          <a:srcRect l="3750" t="5556" b="11111"/>
          <a:stretch>
            <a:fillRect/>
          </a:stretch>
        </p:blipFill>
        <p:spPr>
          <a:xfrm>
            <a:off x="11818186" y="7287082"/>
            <a:ext cx="6448908" cy="2748062"/>
          </a:xfrm>
          <a:prstGeom prst="rect">
            <a:avLst/>
          </a:prstGeom>
        </p:spPr>
      </p:pic>
      <p:sp>
        <p:nvSpPr>
          <p:cNvPr id="19" name="TextBox 18"/>
          <p:cNvSpPr txBox="1"/>
          <p:nvPr/>
        </p:nvSpPr>
        <p:spPr>
          <a:xfrm>
            <a:off x="21999" y="2408991"/>
            <a:ext cx="11561513" cy="1877437"/>
          </a:xfrm>
          <a:prstGeom prst="rect">
            <a:avLst/>
          </a:prstGeom>
          <a:noFill/>
        </p:spPr>
        <p:txBody>
          <a:bodyPr wrap="square" rtlCol="0">
            <a:spAutoFit/>
          </a:bodyPr>
          <a:lstStyle/>
          <a:p>
            <a:pPr algn="just"/>
            <a:r>
              <a:rPr lang="en-US" sz="2800" b="1" u="sng" dirty="0"/>
              <a:t>S.I.P(Single Interface Purpose)</a:t>
            </a:r>
          </a:p>
          <a:p>
            <a:pPr algn="just"/>
            <a:r>
              <a:rPr lang="en-US" sz="2200" dirty="0"/>
              <a:t>In single user purpose we insert our device in home per if we have single fan we have a alternative model of industrial model in this module, we include battery in the module along with the battery charging unit and the generated energy of these single model is stored in the battery included in the module and the energy is given to the fan from battery module.</a:t>
            </a:r>
          </a:p>
        </p:txBody>
      </p:sp>
      <p:sp>
        <p:nvSpPr>
          <p:cNvPr id="21" name="TextBox 20"/>
          <p:cNvSpPr txBox="1"/>
          <p:nvPr/>
        </p:nvSpPr>
        <p:spPr>
          <a:xfrm>
            <a:off x="152400" y="7287082"/>
            <a:ext cx="11007824" cy="2554545"/>
          </a:xfrm>
          <a:prstGeom prst="rect">
            <a:avLst/>
          </a:prstGeom>
          <a:noFill/>
        </p:spPr>
        <p:txBody>
          <a:bodyPr wrap="square" rtlCol="0">
            <a:spAutoFit/>
          </a:bodyPr>
          <a:lstStyle/>
          <a:p>
            <a:pPr algn="just"/>
            <a:r>
              <a:rPr lang="en-US" sz="2800" b="1" u="sng" dirty="0"/>
              <a:t>L.I.P(Large Interface Purpose)</a:t>
            </a:r>
          </a:p>
          <a:p>
            <a:pPr algn="just"/>
            <a:r>
              <a:rPr lang="en-US" sz="2200" dirty="0"/>
              <a:t>In industrial purpose like if we consider an educational institution it consist of multiple number of fan in multiple number of blocks in different spots at institutional range. These model is similar to module purpose  we used in the “Single user purpose” these module  doesn’t includes the battery ,charging module . In these industrial module in place of the storing hub we includes the grid technology in these technology we collects the energy generated by the every fan in industry and distributes to the other electrical devices in the industry.</a:t>
            </a:r>
          </a:p>
        </p:txBody>
      </p:sp>
      <p:sp>
        <p:nvSpPr>
          <p:cNvPr id="20" name="TextBox 19">
            <a:extLst>
              <a:ext uri="{FF2B5EF4-FFF2-40B4-BE49-F238E27FC236}">
                <a16:creationId xmlns:a16="http://schemas.microsoft.com/office/drawing/2014/main" id="{853E78B7-72BF-E343-9EAF-EA6934C39B87}"/>
              </a:ext>
            </a:extLst>
          </p:cNvPr>
          <p:cNvSpPr txBox="1"/>
          <p:nvPr/>
        </p:nvSpPr>
        <p:spPr>
          <a:xfrm>
            <a:off x="6047656" y="5047374"/>
            <a:ext cx="11950411" cy="1754326"/>
          </a:xfrm>
          <a:prstGeom prst="rect">
            <a:avLst/>
          </a:prstGeom>
          <a:noFill/>
        </p:spPr>
        <p:txBody>
          <a:bodyPr wrap="square">
            <a:spAutoFit/>
          </a:bodyPr>
          <a:lstStyle/>
          <a:p>
            <a:r>
              <a:rPr lang="en-US" sz="2800" b="1" u="sng" dirty="0"/>
              <a:t>M.I.P(Medium Interface Purpose)</a:t>
            </a:r>
          </a:p>
          <a:p>
            <a:r>
              <a:rPr lang="en-US" sz="2000" dirty="0"/>
              <a:t>In case of houses having multiple fan it might be three - four or more, we may use an inverter hub in these models the module doesn’t includes battery, charging module in model we provides the storing hub. These hub consists of inverter and along a battery the energy generated by these multiple fan is stored in the hub and in the needed situations it is used for AC’S , Large Power needed Electronic Devices.</a:t>
            </a:r>
          </a:p>
        </p:txBody>
      </p:sp>
      <p:pic>
        <p:nvPicPr>
          <p:cNvPr id="22" name="Picture 21">
            <a:extLst>
              <a:ext uri="{FF2B5EF4-FFF2-40B4-BE49-F238E27FC236}">
                <a16:creationId xmlns:a16="http://schemas.microsoft.com/office/drawing/2014/main" id="{EC75B94E-371F-4754-F59A-775962424475}"/>
              </a:ext>
            </a:extLst>
          </p:cNvPr>
          <p:cNvPicPr>
            <a:picLocks noChangeAspect="1"/>
          </p:cNvPicPr>
          <p:nvPr/>
        </p:nvPicPr>
        <p:blipFill rotWithShape="1">
          <a:blip r:embed="rId5"/>
          <a:srcRect t="31496" r="525"/>
          <a:stretch/>
        </p:blipFill>
        <p:spPr>
          <a:xfrm>
            <a:off x="26205" y="4523244"/>
            <a:ext cx="5839911" cy="25545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409700"/>
            <a:chOff x="0" y="0"/>
            <a:chExt cx="4816593" cy="775678"/>
          </a:xfrm>
        </p:grpSpPr>
        <p:sp>
          <p:nvSpPr>
            <p:cNvPr id="3" name="Freeform 3"/>
            <p:cNvSpPr/>
            <p:nvPr/>
          </p:nvSpPr>
          <p:spPr>
            <a:xfrm>
              <a:off x="0" y="0"/>
              <a:ext cx="4816592" cy="775678"/>
            </a:xfrm>
            <a:custGeom>
              <a:avLst/>
              <a:gdLst/>
              <a:ahLst/>
              <a:cxnLst/>
              <a:rect l="l" t="t" r="r" b="b"/>
              <a:pathLst>
                <a:path w="4816592" h="775678">
                  <a:moveTo>
                    <a:pt x="0" y="0"/>
                  </a:moveTo>
                  <a:lnTo>
                    <a:pt x="4816592" y="0"/>
                  </a:lnTo>
                  <a:lnTo>
                    <a:pt x="4816592" y="775678"/>
                  </a:lnTo>
                  <a:lnTo>
                    <a:pt x="0" y="775678"/>
                  </a:lnTo>
                  <a:close/>
                </a:path>
              </a:pathLst>
            </a:custGeom>
            <a:solidFill>
              <a:srgbClr val="17726D"/>
            </a:solidFill>
          </p:spPr>
        </p:sp>
        <p:sp>
          <p:nvSpPr>
            <p:cNvPr id="4" name="TextBox 4"/>
            <p:cNvSpPr txBox="1"/>
            <p:nvPr/>
          </p:nvSpPr>
          <p:spPr>
            <a:xfrm>
              <a:off x="0" y="-47625"/>
              <a:ext cx="4816593" cy="823303"/>
            </a:xfrm>
            <a:prstGeom prst="rect">
              <a:avLst/>
            </a:prstGeom>
          </p:spPr>
          <p:txBody>
            <a:bodyPr lIns="50800" tIns="50800" rIns="50800" bIns="50800" rtlCol="0" anchor="ctr"/>
            <a:lstStyle/>
            <a:p>
              <a:pPr algn="ctr">
                <a:lnSpc>
                  <a:spcPts val="2479"/>
                </a:lnSpc>
              </a:pPr>
              <a:endParaRPr/>
            </a:p>
          </p:txBody>
        </p:sp>
      </p:grpSp>
      <p:sp>
        <p:nvSpPr>
          <p:cNvPr id="5" name="TextBox 5"/>
          <p:cNvSpPr txBox="1"/>
          <p:nvPr/>
        </p:nvSpPr>
        <p:spPr>
          <a:xfrm>
            <a:off x="533400" y="130274"/>
            <a:ext cx="11142505" cy="974626"/>
          </a:xfrm>
          <a:prstGeom prst="rect">
            <a:avLst/>
          </a:prstGeom>
        </p:spPr>
        <p:txBody>
          <a:bodyPr wrap="square" lIns="0" tIns="0" rIns="0" bIns="0" rtlCol="0" anchor="t">
            <a:spAutoFit/>
          </a:bodyPr>
          <a:lstStyle/>
          <a:p>
            <a:pPr>
              <a:lnSpc>
                <a:spcPts val="7560"/>
              </a:lnSpc>
            </a:pPr>
            <a:r>
              <a:rPr lang="en-US" sz="6600" dirty="0">
                <a:solidFill>
                  <a:schemeClr val="bg2"/>
                </a:solidFill>
                <a:latin typeface="Inter Bold"/>
              </a:rPr>
              <a:t>OUR BUSINESS MODEL</a:t>
            </a:r>
          </a:p>
        </p:txBody>
      </p:sp>
      <p:grpSp>
        <p:nvGrpSpPr>
          <p:cNvPr id="7" name="Group 5">
            <a:extLst>
              <a:ext uri="{FF2B5EF4-FFF2-40B4-BE49-F238E27FC236}">
                <a16:creationId xmlns:a16="http://schemas.microsoft.com/office/drawing/2014/main" id="{E9FF135D-4635-40D6-EA6D-543FA819D664}"/>
              </a:ext>
            </a:extLst>
          </p:cNvPr>
          <p:cNvGrpSpPr/>
          <p:nvPr/>
        </p:nvGrpSpPr>
        <p:grpSpPr>
          <a:xfrm>
            <a:off x="16812859" y="1"/>
            <a:ext cx="1475141" cy="1409700"/>
            <a:chOff x="0" y="0"/>
            <a:chExt cx="270933" cy="299104"/>
          </a:xfrm>
        </p:grpSpPr>
        <p:sp>
          <p:nvSpPr>
            <p:cNvPr id="8" name="Freeform 6">
              <a:extLst>
                <a:ext uri="{FF2B5EF4-FFF2-40B4-BE49-F238E27FC236}">
                  <a16:creationId xmlns:a16="http://schemas.microsoft.com/office/drawing/2014/main" id="{F7A162BC-BB24-FC52-73C4-C9ED488B8E11}"/>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9" name="TextBox 7">
              <a:extLst>
                <a:ext uri="{FF2B5EF4-FFF2-40B4-BE49-F238E27FC236}">
                  <a16:creationId xmlns:a16="http://schemas.microsoft.com/office/drawing/2014/main" id="{B99B0449-7984-FAF6-3382-51F02D786625}"/>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pic>
        <p:nvPicPr>
          <p:cNvPr id="14" name="Picture 13">
            <a:extLst>
              <a:ext uri="{FF2B5EF4-FFF2-40B4-BE49-F238E27FC236}">
                <a16:creationId xmlns:a16="http://schemas.microsoft.com/office/drawing/2014/main" id="{771B2E56-09BC-82D5-12A9-DF0AA93EE8E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6767" t="26178" r="24722" b="21369"/>
          <a:stretch/>
        </p:blipFill>
        <p:spPr>
          <a:xfrm>
            <a:off x="16812859" y="0"/>
            <a:ext cx="1475141" cy="1595005"/>
          </a:xfrm>
          <a:prstGeom prst="rect">
            <a:avLst/>
          </a:prstGeom>
        </p:spPr>
      </p:pic>
      <p:pic>
        <p:nvPicPr>
          <p:cNvPr id="13" name="Picture 12">
            <a:extLst>
              <a:ext uri="{FF2B5EF4-FFF2-40B4-BE49-F238E27FC236}">
                <a16:creationId xmlns:a16="http://schemas.microsoft.com/office/drawing/2014/main" id="{C15E26A2-9A0B-291E-C1A6-69AC33DF37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 y="643"/>
            <a:ext cx="18285714" cy="10285714"/>
          </a:xfrm>
          <a:prstGeom prst="rect">
            <a:avLst/>
          </a:prstGeom>
        </p:spPr>
      </p:pic>
      <p:pic>
        <p:nvPicPr>
          <p:cNvPr id="15" name="Picture 14">
            <a:extLst>
              <a:ext uri="{FF2B5EF4-FFF2-40B4-BE49-F238E27FC236}">
                <a16:creationId xmlns:a16="http://schemas.microsoft.com/office/drawing/2014/main" id="{11AD7690-1846-1F05-5BA3-061DE50524ED}"/>
              </a:ext>
            </a:extLst>
          </p:cNvPr>
          <p:cNvPicPr>
            <a:picLocks noChangeAspect="1"/>
          </p:cNvPicPr>
          <p:nvPr/>
        </p:nvPicPr>
        <p:blipFill>
          <a:blip r:embed="rId4"/>
          <a:stretch>
            <a:fillRect/>
          </a:stretch>
        </p:blipFill>
        <p:spPr>
          <a:xfrm>
            <a:off x="6943476" y="7087716"/>
            <a:ext cx="2210906" cy="2592288"/>
          </a:xfrm>
          <a:prstGeom prst="rect">
            <a:avLst/>
          </a:prstGeom>
        </p:spPr>
      </p:pic>
      <p:pic>
        <p:nvPicPr>
          <p:cNvPr id="16" name="Picture 15" descr="fan_-removebg-preview.png">
            <a:extLst>
              <a:ext uri="{FF2B5EF4-FFF2-40B4-BE49-F238E27FC236}">
                <a16:creationId xmlns:a16="http://schemas.microsoft.com/office/drawing/2014/main" id="{72F27377-4777-D409-5117-081E4C1C5689}"/>
              </a:ext>
            </a:extLst>
          </p:cNvPr>
          <p:cNvPicPr>
            <a:picLocks noChangeAspect="1"/>
          </p:cNvPicPr>
          <p:nvPr/>
        </p:nvPicPr>
        <p:blipFill rotWithShape="1">
          <a:blip r:embed="rId5" cstate="print"/>
          <a:srcRect l="12433" t="15350" r="25784" b="19187"/>
          <a:stretch/>
        </p:blipFill>
        <p:spPr>
          <a:xfrm>
            <a:off x="15552719" y="7087716"/>
            <a:ext cx="2376257" cy="1981143"/>
          </a:xfrm>
          <a:prstGeom prst="rect">
            <a:avLst/>
          </a:prstGeom>
        </p:spPr>
      </p:pic>
      <p:pic>
        <p:nvPicPr>
          <p:cNvPr id="20" name="Picture 19">
            <a:extLst>
              <a:ext uri="{FF2B5EF4-FFF2-40B4-BE49-F238E27FC236}">
                <a16:creationId xmlns:a16="http://schemas.microsoft.com/office/drawing/2014/main" id="{40AFC9B4-710A-0D49-4835-F22FB7BBBBC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6767" t="26178" r="24722" b="21369"/>
          <a:stretch/>
        </p:blipFill>
        <p:spPr>
          <a:xfrm>
            <a:off x="17208895" y="7171"/>
            <a:ext cx="1075731" cy="1134996"/>
          </a:xfrm>
          <a:prstGeom prst="rect">
            <a:avLst/>
          </a:prstGeom>
          <a:solidFill>
            <a:schemeClr val="bg1"/>
          </a:solid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Presentation1</Template>
  <TotalTime>828</TotalTime>
  <Words>1230</Words>
  <Application>Microsoft Office PowerPoint</Application>
  <PresentationFormat>Custom</PresentationFormat>
  <Paragraphs>97</Paragraphs>
  <Slides>14</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Google Sans</vt:lpstr>
      <vt:lpstr>Calibri</vt:lpstr>
      <vt:lpstr>Open Sans Semi-Bold</vt:lpstr>
      <vt:lpstr>Wingdings</vt:lpstr>
      <vt:lpstr>Inter Bold</vt:lpstr>
      <vt:lpstr>Arial</vt:lpstr>
      <vt:lpstr>Inter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Tanishq Tanishq</dc:creator>
  <cp:lastModifiedBy>rupeshinnovator@gmail.com</cp:lastModifiedBy>
  <cp:revision>22</cp:revision>
  <dcterms:created xsi:type="dcterms:W3CDTF">2024-04-12T08:37:31Z</dcterms:created>
  <dcterms:modified xsi:type="dcterms:W3CDTF">2024-10-26T12:56:57Z</dcterms:modified>
  <dc:identifier>DAGAH6wrpP0</dc:identifier>
</cp:coreProperties>
</file>

<file path=docProps/thumbnail.jpeg>
</file>